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256" r:id="rId2"/>
    <p:sldId id="261" r:id="rId3"/>
    <p:sldId id="258" r:id="rId4"/>
    <p:sldId id="291" r:id="rId5"/>
    <p:sldId id="276" r:id="rId6"/>
    <p:sldId id="277" r:id="rId7"/>
    <p:sldId id="292" r:id="rId8"/>
    <p:sldId id="275" r:id="rId9"/>
    <p:sldId id="279" r:id="rId10"/>
    <p:sldId id="278" r:id="rId11"/>
    <p:sldId id="262" r:id="rId12"/>
    <p:sldId id="293" r:id="rId13"/>
    <p:sldId id="280" r:id="rId14"/>
    <p:sldId id="281" r:id="rId15"/>
    <p:sldId id="282" r:id="rId16"/>
    <p:sldId id="294" r:id="rId17"/>
    <p:sldId id="274" r:id="rId18"/>
    <p:sldId id="283" r:id="rId19"/>
    <p:sldId id="284" r:id="rId20"/>
    <p:sldId id="285" r:id="rId21"/>
    <p:sldId id="268" r:id="rId22"/>
    <p:sldId id="272"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7FB"/>
    <a:srgbClr val="102449"/>
    <a:srgbClr val="00061B"/>
    <a:srgbClr val="0511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B3DDA-A28C-3492-8CB2-93BBA1E36443}" v="45" dt="2025-07-15T20:23:27.847"/>
    <p1510:client id="{875D967F-E790-FACB-2910-8D2445AC6CBE}" v="7" dt="2025-07-15T20:08:53.915"/>
    <p1510:client id="{87E3E518-0FE4-6EA9-BC9C-A50E74A1637F}" v="209" dt="2025-07-15T19:56:41.873"/>
    <p1510:client id="{CE845022-EF85-225D-D2D0-B16CFF2CDF31}" v="236" dt="2025-07-16T21:56:21.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2" autoAdjust="0"/>
    <p:restoredTop sz="94622" autoAdjust="0"/>
  </p:normalViewPr>
  <p:slideViewPr>
    <p:cSldViewPr snapToGrid="0">
      <p:cViewPr varScale="1">
        <p:scale>
          <a:sx n="95" d="100"/>
          <a:sy n="95" d="100"/>
        </p:scale>
        <p:origin x="-67" y="-576"/>
      </p:cViewPr>
      <p:guideLst>
        <p:guide orient="horz" pos="2160"/>
        <p:guide pos="3840"/>
      </p:guideLst>
    </p:cSldViewPr>
  </p:slideViewPr>
  <p:outlineViewPr>
    <p:cViewPr>
      <p:scale>
        <a:sx n="33" d="100"/>
        <a:sy n="33" d="100"/>
      </p:scale>
      <p:origin x="0" y="10446"/>
    </p:cViewPr>
  </p:outlineViewPr>
  <p:notesTextViewPr>
    <p:cViewPr>
      <p:scale>
        <a:sx n="1" d="1"/>
        <a:sy n="1" d="1"/>
      </p:scale>
      <p:origin x="0" y="0"/>
    </p:cViewPr>
  </p:notesTextViewPr>
  <p:sorterViewPr>
    <p:cViewPr>
      <p:scale>
        <a:sx n="100" d="100"/>
        <a:sy n="100" d="100"/>
      </p:scale>
      <p:origin x="0" y="25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851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626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47483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552453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29427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28788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9246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2770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1380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4035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881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9760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3790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3729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952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133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465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9/25/2025</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42376551"/>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62693108-2CAD-BCDF-FEF8-68F61E6EC846}"/>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5FA904BF-2468-B12A-4A75-CF8E8A8AB1BB}"/>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01923" y="2075269"/>
            <a:ext cx="7588155" cy="2236264"/>
          </a:xfrm>
        </p:spPr>
        <p:txBody>
          <a:bodyPr>
            <a:normAutofit/>
          </a:bodyPr>
          <a:lstStyle/>
          <a:p>
            <a:pPr algn="ctr"/>
            <a:r>
              <a:rPr lang="en-US" sz="4800" dirty="0" smtClean="0">
                <a:solidFill>
                  <a:srgbClr val="FFFFFF"/>
                </a:solidFill>
                <a:latin typeface="Segoe UI"/>
                <a:cs typeface="Segoe UI"/>
              </a:rPr>
              <a:t>Eric Loyd</a:t>
            </a:r>
            <a:endParaRPr lang="en-US" dirty="0">
              <a:latin typeface="Segoe UI"/>
              <a:cs typeface="Segoe UI"/>
            </a:endParaRPr>
          </a:p>
        </p:txBody>
      </p:sp>
      <p:sp>
        <p:nvSpPr>
          <p:cNvPr id="3" name="Subtitle 2"/>
          <p:cNvSpPr>
            <a:spLocks noGrp="1"/>
          </p:cNvSpPr>
          <p:nvPr>
            <p:ph type="subTitle" idx="1"/>
          </p:nvPr>
        </p:nvSpPr>
        <p:spPr>
          <a:xfrm>
            <a:off x="2301923" y="4621789"/>
            <a:ext cx="7588155" cy="1414091"/>
          </a:xfrm>
        </p:spPr>
        <p:txBody>
          <a:bodyPr vert="horz" lIns="91440" tIns="45720" rIns="91440" bIns="45720" rtlCol="0" anchor="t">
            <a:normAutofit/>
          </a:bodyPr>
          <a:lstStyle/>
          <a:p>
            <a:pPr algn="ctr"/>
            <a:r>
              <a:rPr lang="en-US" sz="3200" b="1" dirty="0" smtClean="0">
                <a:solidFill>
                  <a:srgbClr val="FFFFFF"/>
                </a:solidFill>
                <a:latin typeface="Segoe UI"/>
                <a:cs typeface="Segoe UI"/>
              </a:rPr>
              <a:t>Seriously Advanced</a:t>
            </a:r>
            <a:br>
              <a:rPr lang="en-US" sz="3200" b="1" dirty="0" smtClean="0">
                <a:solidFill>
                  <a:srgbClr val="FFFFFF"/>
                </a:solidFill>
                <a:latin typeface="Segoe UI"/>
                <a:cs typeface="Segoe UI"/>
              </a:rPr>
            </a:br>
            <a:r>
              <a:rPr lang="en-US" sz="3200" b="1" dirty="0" smtClean="0">
                <a:solidFill>
                  <a:srgbClr val="FFFFFF"/>
                </a:solidFill>
                <a:latin typeface="Segoe UI"/>
                <a:cs typeface="Segoe UI"/>
              </a:rPr>
              <a:t>Nagios XI Configuration</a:t>
            </a:r>
            <a:endParaRPr lang="en-US" b="1" dirty="0">
              <a:latin typeface="Segoe UI"/>
              <a:cs typeface="Segoe UI"/>
            </a:endParaRPr>
          </a:p>
        </p:txBody>
      </p:sp>
      <p:sp>
        <p:nvSpPr>
          <p:cNvPr id="6" name="TextBox 5">
            <a:extLst>
              <a:ext uri="{FF2B5EF4-FFF2-40B4-BE49-F238E27FC236}">
                <a16:creationId xmlns="" xmlns:a16="http://schemas.microsoft.com/office/drawing/2014/main" id="{5AA634B6-0099-E190-36B5-A0A077B27522}"/>
              </a:ext>
            </a:extLst>
          </p:cNvPr>
          <p:cNvSpPr txBox="1"/>
          <p:nvPr/>
        </p:nvSpPr>
        <p:spPr>
          <a:xfrm>
            <a:off x="2223481" y="849609"/>
            <a:ext cx="83038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Segoe UI"/>
                <a:cs typeface="Segoe UI"/>
              </a:rPr>
              <a:t>                World Conference 2025</a:t>
            </a:r>
          </a:p>
        </p:txBody>
      </p:sp>
      <p:sp>
        <p:nvSpPr>
          <p:cNvPr id="8" name="Rectangle 7">
            <a:extLst>
              <a:ext uri="{FF2B5EF4-FFF2-40B4-BE49-F238E27FC236}">
                <a16:creationId xmlns="" xmlns:a16="http://schemas.microsoft.com/office/drawing/2014/main" id="{1CD41A5D-7859-947A-73D6-5EEB6A1DB42D}"/>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white letter on a black background&#10;&#10;AI-generated content may be incorrect.">
            <a:extLst>
              <a:ext uri="{FF2B5EF4-FFF2-40B4-BE49-F238E27FC236}">
                <a16:creationId xmlns="" xmlns:a16="http://schemas.microsoft.com/office/drawing/2014/main" id="{07FCB583-7957-43A5-1113-35F8A7C86122}"/>
              </a:ext>
            </a:extLst>
          </p:cNvPr>
          <p:cNvPicPr>
            <a:picLocks noChangeAspect="1"/>
          </p:cNvPicPr>
          <p:nvPr/>
        </p:nvPicPr>
        <p:blipFill>
          <a:blip r:embed="rId3"/>
          <a:stretch>
            <a:fillRect/>
          </a:stretch>
        </p:blipFill>
        <p:spPr>
          <a:xfrm>
            <a:off x="2220077" y="931194"/>
            <a:ext cx="2147136" cy="533902"/>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get a Command Line GUI</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Execute the API via </a:t>
            </a:r>
            <a:r>
              <a:rPr lang="en-US" i="1" dirty="0" smtClean="0">
                <a:solidFill>
                  <a:srgbClr val="F4F7FB"/>
                </a:solidFill>
                <a:latin typeface="Segoe UI"/>
                <a:ea typeface="+mn-lt"/>
                <a:cs typeface="+mn-lt"/>
              </a:rPr>
              <a:t>CURL</a:t>
            </a:r>
            <a:r>
              <a:rPr lang="en-US" dirty="0" smtClean="0">
                <a:solidFill>
                  <a:srgbClr val="F4F7FB"/>
                </a:solidFill>
                <a:latin typeface="Segoe UI"/>
                <a:ea typeface="+mn-lt"/>
                <a:cs typeface="+mn-lt"/>
              </a:rPr>
              <a:t> to get current service status as JSON data</a:t>
            </a:r>
          </a:p>
          <a:p>
            <a:r>
              <a:rPr lang="en-US" dirty="0" smtClean="0">
                <a:solidFill>
                  <a:srgbClr val="F4F7FB"/>
                </a:solidFill>
                <a:latin typeface="Segoe UI"/>
                <a:ea typeface="+mn-lt"/>
                <a:cs typeface="+mn-lt"/>
              </a:rPr>
              <a:t>Parse that data with </a:t>
            </a:r>
            <a:r>
              <a:rPr lang="en-US" i="1" dirty="0" smtClean="0">
                <a:solidFill>
                  <a:srgbClr val="F4F7FB"/>
                </a:solidFill>
                <a:latin typeface="Segoe UI"/>
                <a:ea typeface="+mn-lt"/>
                <a:cs typeface="+mn-lt"/>
              </a:rPr>
              <a:t>JQ</a:t>
            </a:r>
            <a:r>
              <a:rPr lang="en-US" dirty="0" smtClean="0">
                <a:solidFill>
                  <a:srgbClr val="F4F7FB"/>
                </a:solidFill>
                <a:latin typeface="Segoe UI"/>
                <a:ea typeface="+mn-lt"/>
                <a:cs typeface="+mn-lt"/>
              </a:rPr>
              <a:t> to get what we want</a:t>
            </a:r>
          </a:p>
          <a:p>
            <a:r>
              <a:rPr lang="en-US" dirty="0" smtClean="0">
                <a:solidFill>
                  <a:srgbClr val="F4F7FB"/>
                </a:solidFill>
                <a:latin typeface="Segoe UI"/>
                <a:ea typeface="+mn-lt"/>
                <a:cs typeface="+mn-lt"/>
              </a:rPr>
              <a:t>Optionally, only show the bad stuff</a:t>
            </a:r>
          </a:p>
          <a:p>
            <a:r>
              <a:rPr lang="en-US" dirty="0" smtClean="0">
                <a:solidFill>
                  <a:srgbClr val="F4F7FB"/>
                </a:solidFill>
                <a:latin typeface="Segoe UI"/>
                <a:ea typeface="+mn-lt"/>
                <a:cs typeface="+mn-lt"/>
              </a:rPr>
              <a:t>Convert to CSV</a:t>
            </a:r>
          </a:p>
          <a:p>
            <a:r>
              <a:rPr lang="en-US" dirty="0" smtClean="0">
                <a:solidFill>
                  <a:srgbClr val="F4F7FB"/>
                </a:solidFill>
                <a:latin typeface="Segoe UI"/>
                <a:ea typeface="+mn-lt"/>
                <a:cs typeface="+mn-lt"/>
              </a:rPr>
              <a:t>Parse with </a:t>
            </a:r>
            <a:r>
              <a:rPr lang="en-US" i="1" dirty="0" smtClean="0">
                <a:solidFill>
                  <a:srgbClr val="F4F7FB"/>
                </a:solidFill>
                <a:latin typeface="Segoe UI"/>
                <a:ea typeface="+mn-lt"/>
                <a:cs typeface="+mn-lt"/>
              </a:rPr>
              <a:t>CSVTOOL</a:t>
            </a:r>
            <a:r>
              <a:rPr lang="en-US" dirty="0" smtClean="0">
                <a:solidFill>
                  <a:srgbClr val="F4F7FB"/>
                </a:solidFill>
                <a:latin typeface="Segoe UI"/>
                <a:ea typeface="+mn-lt"/>
                <a:cs typeface="+mn-lt"/>
              </a:rPr>
              <a:t> (optional)</a:t>
            </a:r>
          </a:p>
          <a:p>
            <a:r>
              <a:rPr lang="en-US" dirty="0" smtClean="0">
                <a:solidFill>
                  <a:srgbClr val="F4F7FB"/>
                </a:solidFill>
                <a:latin typeface="Segoe UI"/>
                <a:ea typeface="+mn-lt"/>
                <a:cs typeface="+mn-lt"/>
              </a:rPr>
              <a:t>Display in our SSH session</a:t>
            </a:r>
          </a:p>
          <a:p>
            <a:r>
              <a:rPr lang="en-US" dirty="0" smtClean="0">
                <a:solidFill>
                  <a:srgbClr val="F4F7FB"/>
                </a:solidFill>
                <a:latin typeface="Segoe UI"/>
                <a:ea typeface="+mn-lt"/>
                <a:cs typeface="+mn-lt"/>
              </a:rPr>
              <a:t>Easy </a:t>
            </a:r>
            <a:r>
              <a:rPr lang="en-US" dirty="0" err="1" smtClean="0">
                <a:solidFill>
                  <a:srgbClr val="F4F7FB"/>
                </a:solidFill>
                <a:latin typeface="Segoe UI"/>
                <a:ea typeface="+mn-lt"/>
                <a:cs typeface="+mn-lt"/>
              </a:rPr>
              <a:t>peasy</a:t>
            </a:r>
            <a:r>
              <a:rPr lang="en-US" dirty="0" smtClean="0">
                <a:solidFill>
                  <a:srgbClr val="F4F7FB"/>
                </a:solidFill>
                <a:latin typeface="Segoe UI"/>
                <a:ea typeface="+mn-lt"/>
                <a:cs typeface="+mn-lt"/>
              </a:rPr>
              <a:t>, lemon </a:t>
            </a:r>
            <a:r>
              <a:rPr lang="en-US" dirty="0" err="1" smtClean="0">
                <a:solidFill>
                  <a:srgbClr val="F4F7FB"/>
                </a:solidFill>
                <a:latin typeface="Segoe UI"/>
                <a:ea typeface="+mn-lt"/>
                <a:cs typeface="+mn-lt"/>
              </a:rPr>
              <a:t>squeezy</a:t>
            </a:r>
            <a:endParaRPr lang="en-US" dirty="0" smtClean="0">
              <a:solidFill>
                <a:srgbClr val="F4F7FB"/>
              </a:solidFill>
              <a:latin typeface="Segoe UI"/>
              <a:ea typeface="+mn-lt"/>
              <a:cs typeface="+mn-lt"/>
            </a:endParaRPr>
          </a:p>
          <a:p>
            <a:r>
              <a:rPr lang="en-US" dirty="0" err="1" smtClean="0">
                <a:solidFill>
                  <a:srgbClr val="F4F7FB"/>
                </a:solidFill>
                <a:latin typeface="Segoe UI"/>
                <a:ea typeface="+mn-lt"/>
                <a:cs typeface="+mn-lt"/>
              </a:rPr>
              <a:t>cron</a:t>
            </a:r>
            <a:r>
              <a:rPr lang="en-US" dirty="0" smtClean="0">
                <a:solidFill>
                  <a:srgbClr val="F4F7FB"/>
                </a:solidFill>
                <a:latin typeface="Segoe UI"/>
                <a:ea typeface="+mn-lt"/>
                <a:cs typeface="+mn-lt"/>
              </a:rPr>
              <a:t> it all into an email and send to the IT Director every 30 seconds</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48677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Sample Output</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1880"/>
            <a:ext cx="11887200" cy="138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64328"/>
            <a:ext cx="11887200" cy="2527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53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err="1" smtClean="0">
                <a:latin typeface="Segoe UI"/>
                <a:cs typeface="Segoe UI"/>
              </a:rPr>
              <a:t>Whirpool</a:t>
            </a:r>
            <a:r>
              <a:rPr lang="en-US" dirty="0" smtClean="0">
                <a:latin typeface="Segoe UI"/>
                <a:cs typeface="Segoe UI"/>
              </a:rPr>
              <a:t> Galaxy (M 51)</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72418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Automated Federation</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For when it absolutely, positively,</a:t>
            </a:r>
            <a:br>
              <a:rPr lang="en-US" sz="2200" dirty="0" smtClean="0">
                <a:solidFill>
                  <a:srgbClr val="F4F7FB"/>
                </a:solidFill>
                <a:latin typeface="Segoe UI"/>
                <a:cs typeface="Segoe UI"/>
              </a:rPr>
            </a:br>
            <a:r>
              <a:rPr lang="en-US" sz="2200" dirty="0" smtClean="0">
                <a:solidFill>
                  <a:srgbClr val="F4F7FB"/>
                </a:solidFill>
                <a:latin typeface="Segoe UI"/>
                <a:cs typeface="Segoe UI"/>
              </a:rPr>
              <a:t>must be done without human intervention</a:t>
            </a:r>
            <a:br>
              <a:rPr lang="en-US" sz="2200" dirty="0" smtClean="0">
                <a:solidFill>
                  <a:srgbClr val="F4F7FB"/>
                </a:solidFill>
                <a:latin typeface="Segoe UI"/>
                <a:cs typeface="Segoe UI"/>
              </a:rPr>
            </a:br>
            <a:r>
              <a:rPr lang="en-US" sz="2200" dirty="0" smtClean="0">
                <a:solidFill>
                  <a:srgbClr val="F4F7FB"/>
                </a:solidFill>
                <a:latin typeface="Segoe UI"/>
                <a:cs typeface="Segoe UI"/>
              </a:rPr>
              <a:t>at all hours of the day and night</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3780"/>
            <a:ext cx="5486400" cy="22457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6900" y="104700"/>
            <a:ext cx="3200400" cy="3200400"/>
          </a:xfrm>
          <a:prstGeom prst="rect">
            <a:avLst/>
          </a:prstGeom>
        </p:spPr>
      </p:pic>
    </p:spTree>
    <p:extLst>
      <p:ext uri="{BB962C8B-B14F-4D97-AF65-F5344CB8AC3E}">
        <p14:creationId xmlns:p14="http://schemas.microsoft.com/office/powerpoint/2010/main" val="1687422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a:xfrm>
            <a:off x="684212" y="692780"/>
            <a:ext cx="8534400" cy="3615267"/>
          </a:xfrm>
        </p:spPr>
        <p:txBody>
          <a:bodyPr vert="horz" lIns="91440" tIns="45720" rIns="91440" bIns="45720" rtlCol="0" anchor="t">
            <a:normAutofit/>
          </a:bodyPr>
          <a:lstStyle/>
          <a:p>
            <a:r>
              <a:rPr lang="en-US" dirty="0" smtClean="0">
                <a:solidFill>
                  <a:srgbClr val="F4F7FB"/>
                </a:solidFill>
                <a:latin typeface="Segoe UI"/>
                <a:ea typeface="+mn-lt"/>
                <a:cs typeface="+mn-lt"/>
              </a:rPr>
              <a:t>A Nagios XI server with your hosts and services configured passively</a:t>
            </a:r>
          </a:p>
          <a:p>
            <a:r>
              <a:rPr lang="en-US" dirty="0" smtClean="0">
                <a:solidFill>
                  <a:srgbClr val="F4F7FB"/>
                </a:solidFill>
                <a:latin typeface="Segoe UI"/>
                <a:ea typeface="+mn-lt"/>
                <a:cs typeface="+mn-lt"/>
              </a:rPr>
              <a:t>Decent knowledge of the Nagios XI API</a:t>
            </a:r>
          </a:p>
          <a:p>
            <a:r>
              <a:rPr lang="en-US" dirty="0" smtClean="0">
                <a:solidFill>
                  <a:srgbClr val="F4F7FB"/>
                </a:solidFill>
                <a:latin typeface="Segoe UI"/>
                <a:ea typeface="+mn-lt"/>
                <a:cs typeface="+mn-lt"/>
              </a:rPr>
              <a:t>Some hosts in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a:t>
            </a:r>
            <a:r>
              <a:rPr lang="en-US" i="1" dirty="0" smtClean="0">
                <a:solidFill>
                  <a:srgbClr val="F4F7FB"/>
                </a:solidFill>
                <a:latin typeface="Segoe UI"/>
                <a:ea typeface="+mn-lt"/>
                <a:cs typeface="+mn-lt"/>
              </a:rPr>
              <a:t>SITE_ONE</a:t>
            </a:r>
            <a:r>
              <a:rPr lang="en-US" dirty="0" smtClean="0">
                <a:solidFill>
                  <a:srgbClr val="F4F7FB"/>
                </a:solidFill>
                <a:latin typeface="Segoe UI"/>
                <a:ea typeface="+mn-lt"/>
                <a:cs typeface="+mn-lt"/>
              </a:rPr>
              <a:t>, </a:t>
            </a:r>
            <a:r>
              <a:rPr lang="en-US" i="1" dirty="0" smtClean="0">
                <a:solidFill>
                  <a:srgbClr val="F4F7FB"/>
                </a:solidFill>
                <a:latin typeface="Segoe UI"/>
                <a:ea typeface="+mn-lt"/>
                <a:cs typeface="+mn-lt"/>
              </a:rPr>
              <a:t>SITE_TWO</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a:t>
            </a:r>
          </a:p>
          <a:p>
            <a:r>
              <a:rPr lang="en-US" dirty="0" smtClean="0">
                <a:solidFill>
                  <a:srgbClr val="F4F7FB"/>
                </a:solidFill>
                <a:latin typeface="Segoe UI"/>
                <a:ea typeface="+mn-lt"/>
                <a:cs typeface="+mn-lt"/>
              </a:rPr>
              <a:t>A host template to create a Nagios Core </a:t>
            </a:r>
            <a:r>
              <a:rPr lang="en-US" dirty="0" err="1" smtClean="0">
                <a:solidFill>
                  <a:srgbClr val="F4F7FB"/>
                </a:solidFill>
                <a:latin typeface="Segoe UI"/>
                <a:ea typeface="+mn-lt"/>
                <a:cs typeface="+mn-lt"/>
              </a:rPr>
              <a:t>hosts.cfg</a:t>
            </a:r>
            <a:r>
              <a:rPr lang="en-US" dirty="0" smtClean="0">
                <a:solidFill>
                  <a:srgbClr val="F4F7FB"/>
                </a:solidFill>
                <a:latin typeface="Segoe UI"/>
                <a:ea typeface="+mn-lt"/>
                <a:cs typeface="+mn-lt"/>
              </a:rPr>
              <a:t> file [optional]</a:t>
            </a:r>
          </a:p>
          <a:p>
            <a:r>
              <a:rPr lang="en-US" dirty="0" smtClean="0">
                <a:solidFill>
                  <a:srgbClr val="F4F7FB"/>
                </a:solidFill>
                <a:latin typeface="Segoe UI"/>
                <a:ea typeface="+mn-lt"/>
                <a:cs typeface="+mn-lt"/>
              </a:rPr>
              <a:t>A service template to create a Nagios Core </a:t>
            </a:r>
            <a:r>
              <a:rPr lang="en-US" dirty="0" err="1" smtClean="0">
                <a:solidFill>
                  <a:srgbClr val="F4F7FB"/>
                </a:solidFill>
                <a:latin typeface="Segoe UI"/>
                <a:ea typeface="+mn-lt"/>
                <a:cs typeface="+mn-lt"/>
              </a:rPr>
              <a:t>services.cfg</a:t>
            </a:r>
            <a:r>
              <a:rPr lang="en-US" dirty="0" smtClean="0">
                <a:solidFill>
                  <a:srgbClr val="F4F7FB"/>
                </a:solidFill>
                <a:latin typeface="Segoe UI"/>
                <a:ea typeface="+mn-lt"/>
                <a:cs typeface="+mn-lt"/>
              </a:rPr>
              <a:t> file [optional]</a:t>
            </a:r>
          </a:p>
          <a:p>
            <a:r>
              <a:rPr lang="en-US" dirty="0" smtClean="0">
                <a:solidFill>
                  <a:srgbClr val="F4F7FB"/>
                </a:solidFill>
                <a:latin typeface="Segoe UI"/>
                <a:ea typeface="+mn-lt"/>
                <a:cs typeface="+mn-lt"/>
              </a:rPr>
              <a:t>Some software on your Nagios Core (client) box:</a:t>
            </a:r>
          </a:p>
          <a:p>
            <a:pPr lvl="1"/>
            <a:r>
              <a:rPr lang="en-US" dirty="0" smtClean="0">
                <a:solidFill>
                  <a:srgbClr val="F4F7FB"/>
                </a:solidFill>
                <a:latin typeface="Segoe UI"/>
                <a:ea typeface="+mn-lt"/>
                <a:cs typeface="+mn-lt"/>
              </a:rPr>
              <a:t>curl</a:t>
            </a:r>
          </a:p>
          <a:p>
            <a:pPr lvl="1"/>
            <a:r>
              <a:rPr lang="en-US" dirty="0" err="1" smtClean="0">
                <a:solidFill>
                  <a:srgbClr val="F4F7FB"/>
                </a:solidFill>
                <a:latin typeface="Segoe UI"/>
                <a:ea typeface="+mn-lt"/>
                <a:cs typeface="+mn-lt"/>
              </a:rPr>
              <a:t>jq</a:t>
            </a:r>
            <a:endParaRPr lang="en-US" dirty="0" smtClean="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9286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Automate Some Stuff</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fontScale="92500" lnSpcReduction="10000"/>
          </a:bodyPr>
          <a:lstStyle/>
          <a:p>
            <a:r>
              <a:rPr lang="en-US" dirty="0" smtClean="0">
                <a:solidFill>
                  <a:srgbClr val="F4F7FB"/>
                </a:solidFill>
                <a:latin typeface="Segoe UI"/>
                <a:ea typeface="+mn-lt"/>
                <a:cs typeface="+mn-lt"/>
              </a:rPr>
              <a:t>Nagios Core box at XXX calls API to get hosts in </a:t>
            </a:r>
            <a:r>
              <a:rPr lang="en-US" i="1" dirty="0" smtClean="0">
                <a:solidFill>
                  <a:srgbClr val="F4F7FB"/>
                </a:solidFill>
                <a:latin typeface="Segoe UI"/>
                <a:ea typeface="+mn-lt"/>
                <a:cs typeface="+mn-lt"/>
              </a:rPr>
              <a:t>SITE_XXX</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hostgroup</a:t>
            </a:r>
            <a:endParaRPr lang="en-US" dirty="0" smtClean="0">
              <a:solidFill>
                <a:srgbClr val="F4F7FB"/>
              </a:solidFill>
              <a:latin typeface="Segoe UI"/>
              <a:ea typeface="+mn-lt"/>
              <a:cs typeface="+mn-lt"/>
            </a:endParaRPr>
          </a:p>
          <a:p>
            <a:r>
              <a:rPr lang="en-US" dirty="0" smtClean="0">
                <a:solidFill>
                  <a:srgbClr val="F4F7FB"/>
                </a:solidFill>
                <a:latin typeface="Segoe UI"/>
                <a:ea typeface="+mn-lt"/>
                <a:cs typeface="+mn-lt"/>
              </a:rPr>
              <a:t>Loop through the results and for each host, pull </a:t>
            </a:r>
            <a:r>
              <a:rPr lang="en-US" dirty="0" err="1" smtClean="0">
                <a:solidFill>
                  <a:srgbClr val="F4F7FB"/>
                </a:solidFill>
                <a:latin typeface="Segoe UI"/>
                <a:ea typeface="+mn-lt"/>
                <a:cs typeface="+mn-lt"/>
              </a:rPr>
              <a:t>config</a:t>
            </a:r>
            <a:r>
              <a:rPr lang="en-US" dirty="0" smtClean="0">
                <a:solidFill>
                  <a:srgbClr val="F4F7FB"/>
                </a:solidFill>
                <a:latin typeface="Segoe UI"/>
                <a:ea typeface="+mn-lt"/>
                <a:cs typeface="+mn-lt"/>
              </a:rPr>
              <a:t> information for that host from the API and use </a:t>
            </a:r>
            <a:r>
              <a:rPr lang="en-US" i="1" dirty="0" smtClean="0">
                <a:solidFill>
                  <a:srgbClr val="F4F7FB"/>
                </a:solidFill>
                <a:latin typeface="Segoe UI"/>
                <a:ea typeface="+mn-lt"/>
                <a:cs typeface="+mn-lt"/>
              </a:rPr>
              <a:t>JQ</a:t>
            </a:r>
            <a:r>
              <a:rPr lang="en-US" dirty="0" smtClean="0">
                <a:solidFill>
                  <a:srgbClr val="F4F7FB"/>
                </a:solidFill>
                <a:latin typeface="Segoe UI"/>
                <a:ea typeface="+mn-lt"/>
                <a:cs typeface="+mn-lt"/>
              </a:rPr>
              <a:t> to reproduce the data structure as a valid “define host {…}” </a:t>
            </a:r>
            <a:r>
              <a:rPr lang="en-US" dirty="0" err="1" smtClean="0">
                <a:solidFill>
                  <a:srgbClr val="F4F7FB"/>
                </a:solidFill>
                <a:latin typeface="Segoe UI"/>
                <a:ea typeface="+mn-lt"/>
                <a:cs typeface="+mn-lt"/>
              </a:rPr>
              <a:t>hosts.cfg</a:t>
            </a:r>
            <a:r>
              <a:rPr lang="en-US" dirty="0" smtClean="0">
                <a:solidFill>
                  <a:srgbClr val="F4F7FB"/>
                </a:solidFill>
                <a:latin typeface="Segoe UI"/>
                <a:ea typeface="+mn-lt"/>
                <a:cs typeface="+mn-lt"/>
              </a:rPr>
              <a:t> configuration stanza (whew!)</a:t>
            </a:r>
          </a:p>
          <a:p>
            <a:r>
              <a:rPr lang="en-US" dirty="0" smtClean="0">
                <a:solidFill>
                  <a:srgbClr val="F4F7FB"/>
                </a:solidFill>
                <a:latin typeface="Segoe UI"/>
                <a:ea typeface="+mn-lt"/>
                <a:cs typeface="+mn-lt"/>
              </a:rPr>
              <a:t>Pull service status information from API</a:t>
            </a:r>
          </a:p>
          <a:p>
            <a:r>
              <a:rPr lang="en-US" dirty="0" smtClean="0">
                <a:solidFill>
                  <a:srgbClr val="F4F7FB"/>
                </a:solidFill>
                <a:latin typeface="Segoe UI"/>
                <a:ea typeface="+mn-lt"/>
                <a:cs typeface="+mn-lt"/>
              </a:rPr>
              <a:t>Grab entries that are on hosts that match </a:t>
            </a:r>
            <a:r>
              <a:rPr lang="en-US" i="1" dirty="0" smtClean="0">
                <a:solidFill>
                  <a:srgbClr val="F4F7FB"/>
                </a:solidFill>
                <a:latin typeface="Segoe UI"/>
                <a:ea typeface="+mn-lt"/>
                <a:cs typeface="+mn-lt"/>
              </a:rPr>
              <a:t>SITE_XXX</a:t>
            </a:r>
            <a:r>
              <a:rPr lang="en-US" dirty="0" smtClean="0">
                <a:solidFill>
                  <a:srgbClr val="F4F7FB"/>
                </a:solidFill>
                <a:latin typeface="Segoe UI"/>
                <a:ea typeface="+mn-lt"/>
                <a:cs typeface="+mn-lt"/>
              </a:rPr>
              <a:t> members</a:t>
            </a:r>
          </a:p>
          <a:p>
            <a:r>
              <a:rPr lang="en-US" dirty="0" smtClean="0">
                <a:solidFill>
                  <a:srgbClr val="F4F7FB"/>
                </a:solidFill>
                <a:latin typeface="Segoe UI"/>
                <a:ea typeface="+mn-lt"/>
                <a:cs typeface="+mn-lt"/>
              </a:rPr>
              <a:t>Pull appropriate fields (</a:t>
            </a:r>
            <a:r>
              <a:rPr lang="en-US" dirty="0" err="1" smtClean="0">
                <a:solidFill>
                  <a:srgbClr val="F4F7FB"/>
                </a:solidFill>
                <a:latin typeface="Segoe UI"/>
                <a:ea typeface="+mn-lt"/>
                <a:cs typeface="+mn-lt"/>
              </a:rPr>
              <a:t>service_description</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check_interval</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 and create valid “define service {…}” </a:t>
            </a:r>
            <a:r>
              <a:rPr lang="en-US" dirty="0" err="1" smtClean="0">
                <a:solidFill>
                  <a:srgbClr val="F4F7FB"/>
                </a:solidFill>
                <a:latin typeface="Segoe UI"/>
                <a:ea typeface="+mn-lt"/>
                <a:cs typeface="+mn-lt"/>
              </a:rPr>
              <a:t>services.cfg</a:t>
            </a:r>
            <a:r>
              <a:rPr lang="en-US" dirty="0" smtClean="0">
                <a:solidFill>
                  <a:srgbClr val="F4F7FB"/>
                </a:solidFill>
                <a:latin typeface="Segoe UI"/>
                <a:ea typeface="+mn-lt"/>
                <a:cs typeface="+mn-lt"/>
              </a:rPr>
              <a:t> stanzas (double whew!)</a:t>
            </a:r>
          </a:p>
          <a:p>
            <a:r>
              <a:rPr lang="en-US" dirty="0">
                <a:solidFill>
                  <a:srgbClr val="F4F7FB"/>
                </a:solidFill>
                <a:latin typeface="Segoe UI"/>
                <a:ea typeface="+mn-lt"/>
                <a:cs typeface="+mn-lt"/>
              </a:rPr>
              <a:t>Repeat for </a:t>
            </a:r>
            <a:r>
              <a:rPr lang="en-US" i="1" dirty="0">
                <a:solidFill>
                  <a:srgbClr val="F4F7FB"/>
                </a:solidFill>
                <a:latin typeface="Segoe UI"/>
                <a:ea typeface="+mn-lt"/>
                <a:cs typeface="+mn-lt"/>
              </a:rPr>
              <a:t>SITE_YYY</a:t>
            </a:r>
            <a:r>
              <a:rPr lang="en-US" dirty="0">
                <a:solidFill>
                  <a:srgbClr val="F4F7FB"/>
                </a:solidFill>
                <a:latin typeface="Segoe UI"/>
                <a:ea typeface="+mn-lt"/>
                <a:cs typeface="+mn-lt"/>
              </a:rPr>
              <a:t>, etc</a:t>
            </a:r>
            <a:r>
              <a:rPr lang="en-US" dirty="0" smtClean="0">
                <a:solidFill>
                  <a:srgbClr val="F4F7FB"/>
                </a:solidFill>
                <a:latin typeface="Segoe UI"/>
                <a:ea typeface="+mn-lt"/>
                <a:cs typeface="+mn-lt"/>
              </a:rPr>
              <a:t>.</a:t>
            </a:r>
          </a:p>
          <a:p>
            <a:r>
              <a:rPr lang="en-US" dirty="0" smtClean="0">
                <a:solidFill>
                  <a:srgbClr val="F4F7FB"/>
                </a:solidFill>
                <a:latin typeface="Segoe UI"/>
                <a:ea typeface="+mn-lt"/>
                <a:cs typeface="+mn-lt"/>
              </a:rPr>
              <a:t>Reload your Nagios Core and send stuff back to Nagios XI via NRDP</a:t>
            </a:r>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2086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Elephant </a:t>
            </a:r>
            <a:r>
              <a:rPr lang="en-US" dirty="0">
                <a:latin typeface="Segoe UI"/>
                <a:cs typeface="Segoe UI"/>
              </a:rPr>
              <a:t>Trunk Nebula (IC </a:t>
            </a:r>
            <a:r>
              <a:rPr lang="en-US" dirty="0" smtClean="0">
                <a:latin typeface="Segoe UI"/>
                <a:cs typeface="Segoe UI"/>
              </a:rPr>
              <a:t>1396A)</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099589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Self-Aware Services</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$$($USER1$/magic happens here)</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00137" cy="2743200"/>
          </a:xfrm>
          <a:prstGeom prst="rect">
            <a:avLst/>
          </a:prstGeom>
        </p:spPr>
      </p:pic>
    </p:spTree>
    <p:extLst>
      <p:ext uri="{BB962C8B-B14F-4D97-AF65-F5344CB8AC3E}">
        <p14:creationId xmlns:p14="http://schemas.microsoft.com/office/powerpoint/2010/main" val="27361290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Either:</a:t>
            </a:r>
          </a:p>
          <a:p>
            <a:pPr lvl="1"/>
            <a:r>
              <a:rPr lang="en-US" dirty="0" smtClean="0">
                <a:solidFill>
                  <a:srgbClr val="F4F7FB"/>
                </a:solidFill>
                <a:latin typeface="Segoe UI"/>
                <a:ea typeface="+mn-lt"/>
                <a:cs typeface="+mn-lt"/>
              </a:rPr>
              <a:t>A narcissistic, megalomaniacal desire to make things as difficult as possible for the next person who comes along and has to read your Nagios configuration after you and your Federated Bots move to Aruba</a:t>
            </a:r>
          </a:p>
          <a:p>
            <a:r>
              <a:rPr lang="en-US" dirty="0" smtClean="0">
                <a:solidFill>
                  <a:srgbClr val="F4F7FB"/>
                </a:solidFill>
                <a:latin typeface="Segoe UI"/>
                <a:ea typeface="+mn-lt"/>
                <a:cs typeface="+mn-lt"/>
              </a:rPr>
              <a:t>Or:</a:t>
            </a:r>
          </a:p>
          <a:p>
            <a:pPr lvl="1"/>
            <a:r>
              <a:rPr lang="en-US" dirty="0" smtClean="0">
                <a:solidFill>
                  <a:srgbClr val="F4F7FB"/>
                </a:solidFill>
                <a:latin typeface="Segoe UI"/>
                <a:ea typeface="+mn-lt"/>
                <a:cs typeface="+mn-lt"/>
              </a:rPr>
              <a:t>A </a:t>
            </a:r>
            <a:r>
              <a:rPr lang="en-US" dirty="0" err="1" smtClean="0">
                <a:solidFill>
                  <a:srgbClr val="F4F7FB"/>
                </a:solidFill>
                <a:latin typeface="Segoe UI"/>
                <a:ea typeface="+mn-lt"/>
                <a:cs typeface="+mn-lt"/>
              </a:rPr>
              <a:t>zen</a:t>
            </a:r>
            <a:r>
              <a:rPr lang="en-US" dirty="0" smtClean="0">
                <a:solidFill>
                  <a:srgbClr val="F4F7FB"/>
                </a:solidFill>
                <a:latin typeface="Segoe UI"/>
                <a:ea typeface="+mn-lt"/>
                <a:cs typeface="+mn-lt"/>
              </a:rPr>
              <a:t> state of mind that clears all obstacles from having </a:t>
            </a:r>
            <a:r>
              <a:rPr lang="en-US" i="1" dirty="0" err="1" smtClean="0">
                <a:solidFill>
                  <a:srgbClr val="F4F7FB"/>
                </a:solidFill>
                <a:latin typeface="Segoe UI"/>
                <a:ea typeface="+mn-lt"/>
                <a:cs typeface="+mn-lt"/>
              </a:rPr>
              <a:t>service_description</a:t>
            </a:r>
            <a:r>
              <a:rPr lang="en-US" dirty="0" smtClean="0">
                <a:solidFill>
                  <a:srgbClr val="F4F7FB"/>
                </a:solidFill>
                <a:latin typeface="Segoe UI"/>
                <a:ea typeface="+mn-lt"/>
                <a:cs typeface="+mn-lt"/>
              </a:rPr>
              <a:t> fields capable of dictating what the </a:t>
            </a:r>
            <a:r>
              <a:rPr lang="en-US" i="1" dirty="0" err="1" smtClean="0">
                <a:solidFill>
                  <a:srgbClr val="F4F7FB"/>
                </a:solidFill>
                <a:latin typeface="Segoe UI"/>
                <a:ea typeface="+mn-lt"/>
                <a:cs typeface="+mn-lt"/>
              </a:rPr>
              <a:t>check_command</a:t>
            </a:r>
            <a:r>
              <a:rPr lang="en-US" dirty="0" smtClean="0">
                <a:solidFill>
                  <a:srgbClr val="F4F7FB"/>
                </a:solidFill>
                <a:latin typeface="Segoe UI"/>
                <a:ea typeface="+mn-lt"/>
                <a:cs typeface="+mn-lt"/>
              </a:rPr>
              <a:t> actually does</a:t>
            </a:r>
          </a:p>
          <a:p>
            <a:r>
              <a:rPr lang="en-US" dirty="0" smtClean="0">
                <a:solidFill>
                  <a:srgbClr val="F4F7FB"/>
                </a:solidFill>
                <a:latin typeface="Segoe UI"/>
                <a:ea typeface="+mn-lt"/>
                <a:cs typeface="+mn-lt"/>
              </a:rPr>
              <a:t>Make one change (or add) to /</a:t>
            </a:r>
            <a:r>
              <a:rPr lang="en-US" dirty="0" err="1" smtClean="0">
                <a:solidFill>
                  <a:srgbClr val="F4F7FB"/>
                </a:solidFill>
                <a:latin typeface="Segoe UI"/>
                <a:ea typeface="+mn-lt"/>
                <a:cs typeface="+mn-lt"/>
              </a:rPr>
              <a:t>usr</a:t>
            </a:r>
            <a:r>
              <a:rPr lang="en-US" dirty="0" smtClean="0">
                <a:solidFill>
                  <a:srgbClr val="F4F7FB"/>
                </a:solidFill>
                <a:latin typeface="Segoe UI"/>
                <a:ea typeface="+mn-lt"/>
                <a:cs typeface="+mn-lt"/>
              </a:rPr>
              <a:t>/local/</a:t>
            </a:r>
            <a:r>
              <a:rPr lang="en-US" dirty="0" err="1" smtClean="0">
                <a:solidFill>
                  <a:srgbClr val="F4F7FB"/>
                </a:solidFill>
                <a:latin typeface="Segoe UI"/>
                <a:ea typeface="+mn-lt"/>
                <a:cs typeface="+mn-lt"/>
              </a:rPr>
              <a:t>nagios</a:t>
            </a:r>
            <a:r>
              <a:rPr lang="en-US" dirty="0" smtClean="0">
                <a:solidFill>
                  <a:srgbClr val="F4F7FB"/>
                </a:solidFill>
                <a:latin typeface="Segoe UI"/>
                <a:ea typeface="+mn-lt"/>
                <a:cs typeface="+mn-lt"/>
              </a:rPr>
              <a:t>/</a:t>
            </a:r>
            <a:r>
              <a:rPr lang="en-US" dirty="0" err="1" smtClean="0">
                <a:solidFill>
                  <a:srgbClr val="F4F7FB"/>
                </a:solidFill>
                <a:latin typeface="Segoe UI"/>
                <a:ea typeface="+mn-lt"/>
                <a:cs typeface="+mn-lt"/>
              </a:rPr>
              <a:t>etc</a:t>
            </a:r>
            <a:r>
              <a:rPr lang="en-US" dirty="0" smtClean="0">
                <a:solidFill>
                  <a:srgbClr val="F4F7FB"/>
                </a:solidFill>
                <a:latin typeface="Segoe UI"/>
                <a:ea typeface="+mn-lt"/>
                <a:cs typeface="+mn-lt"/>
              </a:rPr>
              <a:t>/</a:t>
            </a:r>
            <a:r>
              <a:rPr lang="en-US" dirty="0" err="1" smtClean="0">
                <a:solidFill>
                  <a:srgbClr val="F4F7FB"/>
                </a:solidFill>
                <a:latin typeface="Segoe UI"/>
                <a:ea typeface="+mn-lt"/>
                <a:cs typeface="+mn-lt"/>
              </a:rPr>
              <a:t>nagios.cfg</a:t>
            </a:r>
            <a:r>
              <a:rPr lang="en-US" dirty="0" smtClean="0">
                <a:solidFill>
                  <a:srgbClr val="F4F7FB"/>
                </a:solidFill>
                <a:latin typeface="Segoe UI"/>
                <a:ea typeface="+mn-lt"/>
                <a:cs typeface="+mn-lt"/>
              </a:rPr>
              <a:t>:</a:t>
            </a:r>
          </a:p>
          <a:p>
            <a:pPr lvl="1"/>
            <a:r>
              <a:rPr lang="en-US" dirty="0" err="1" smtClean="0">
                <a:solidFill>
                  <a:srgbClr val="F4F7FB"/>
                </a:solidFill>
                <a:latin typeface="Segoe UI"/>
                <a:ea typeface="+mn-lt"/>
                <a:cs typeface="+mn-lt"/>
              </a:rPr>
              <a:t>enable_environment_macros</a:t>
            </a:r>
            <a:r>
              <a:rPr lang="en-US" dirty="0" smtClean="0">
                <a:solidFill>
                  <a:srgbClr val="F4F7FB"/>
                </a:solidFill>
                <a:latin typeface="Segoe UI"/>
                <a:ea typeface="+mn-lt"/>
                <a:cs typeface="+mn-lt"/>
              </a:rPr>
              <a:t>=1</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21755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Obfuscate Some Stuff</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I used XI so this was all done in CCM but you can do this in Core as well</a:t>
            </a:r>
          </a:p>
          <a:p>
            <a:r>
              <a:rPr lang="en-US" dirty="0" smtClean="0">
                <a:solidFill>
                  <a:srgbClr val="F4F7FB"/>
                </a:solidFill>
                <a:latin typeface="Segoe UI"/>
                <a:ea typeface="+mn-lt"/>
                <a:cs typeface="+mn-lt"/>
              </a:rPr>
              <a:t>Create a custom plugin that will parse </a:t>
            </a:r>
            <a:r>
              <a:rPr lang="en-US" b="1" dirty="0" smtClean="0">
                <a:solidFill>
                  <a:srgbClr val="F4F7FB"/>
                </a:solidFill>
                <a:latin typeface="Segoe UI"/>
                <a:ea typeface="+mn-lt"/>
                <a:cs typeface="+mn-lt"/>
              </a:rPr>
              <a:t>$NAGIOS__</a:t>
            </a:r>
            <a:r>
              <a:rPr lang="en-US" b="1" dirty="0" err="1" smtClean="0">
                <a:solidFill>
                  <a:srgbClr val="F4F7FB"/>
                </a:solidFill>
                <a:latin typeface="Segoe UI"/>
                <a:ea typeface="+mn-lt"/>
                <a:cs typeface="+mn-lt"/>
              </a:rPr>
              <a:t>varName</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env</a:t>
            </a:r>
            <a:r>
              <a:rPr lang="en-US" dirty="0" smtClean="0">
                <a:solidFill>
                  <a:srgbClr val="F4F7FB"/>
                </a:solidFill>
                <a:latin typeface="Segoe UI"/>
                <a:ea typeface="+mn-lt"/>
                <a:cs typeface="+mn-lt"/>
              </a:rPr>
              <a:t> </a:t>
            </a:r>
            <a:r>
              <a:rPr lang="en-US" dirty="0" err="1" smtClean="0">
                <a:solidFill>
                  <a:srgbClr val="F4F7FB"/>
                </a:solidFill>
                <a:latin typeface="Segoe UI"/>
                <a:ea typeface="+mn-lt"/>
                <a:cs typeface="+mn-lt"/>
              </a:rPr>
              <a:t>vars</a:t>
            </a:r>
            <a:endParaRPr lang="en-US" dirty="0" smtClean="0">
              <a:solidFill>
                <a:srgbClr val="F4F7FB"/>
              </a:solidFill>
              <a:latin typeface="Segoe UI"/>
              <a:ea typeface="+mn-lt"/>
              <a:cs typeface="+mn-lt"/>
            </a:endParaRPr>
          </a:p>
          <a:p>
            <a:pPr lvl="1"/>
            <a:r>
              <a:rPr lang="en-US" dirty="0" smtClean="0">
                <a:solidFill>
                  <a:srgbClr val="F4F7FB"/>
                </a:solidFill>
                <a:latin typeface="Segoe UI"/>
                <a:ea typeface="+mn-lt"/>
                <a:cs typeface="+mn-lt"/>
              </a:rPr>
              <a:t>I called mine </a:t>
            </a:r>
            <a:r>
              <a:rPr lang="en-US" b="1" i="1" dirty="0" smtClean="0">
                <a:solidFill>
                  <a:srgbClr val="F4F7FB"/>
                </a:solidFill>
                <a:latin typeface="Segoe UI"/>
                <a:ea typeface="+mn-lt"/>
                <a:cs typeface="+mn-lt"/>
              </a:rPr>
              <a:t>ENV</a:t>
            </a:r>
            <a:r>
              <a:rPr lang="en-US" dirty="0" smtClean="0">
                <a:solidFill>
                  <a:srgbClr val="F4F7FB"/>
                </a:solidFill>
                <a:latin typeface="Segoe UI"/>
                <a:ea typeface="+mn-lt"/>
                <a:cs typeface="+mn-lt"/>
              </a:rPr>
              <a:t> and it has </a:t>
            </a:r>
            <a:r>
              <a:rPr lang="en-US" i="1" u="sng" dirty="0" smtClean="0">
                <a:solidFill>
                  <a:srgbClr val="F4F7FB"/>
                </a:solidFill>
                <a:latin typeface="Segoe UI"/>
                <a:ea typeface="+mn-lt"/>
                <a:cs typeface="+mn-lt"/>
              </a:rPr>
              <a:t>very convoluted</a:t>
            </a:r>
            <a:r>
              <a:rPr lang="en-US" dirty="0" smtClean="0">
                <a:solidFill>
                  <a:srgbClr val="F4F7FB"/>
                </a:solidFill>
                <a:latin typeface="Segoe UI"/>
                <a:ea typeface="+mn-lt"/>
                <a:cs typeface="+mn-lt"/>
              </a:rPr>
              <a:t> parameter processing</a:t>
            </a:r>
          </a:p>
          <a:p>
            <a:r>
              <a:rPr lang="en-US" dirty="0" smtClean="0">
                <a:solidFill>
                  <a:srgbClr val="F4F7FB"/>
                </a:solidFill>
                <a:latin typeface="Segoe UI"/>
                <a:ea typeface="+mn-lt"/>
                <a:cs typeface="+mn-lt"/>
              </a:rPr>
              <a:t>Create a service template called “</a:t>
            </a:r>
            <a:r>
              <a:rPr lang="en-US" b="1" dirty="0" smtClean="0">
                <a:solidFill>
                  <a:srgbClr val="F4F7FB"/>
                </a:solidFill>
                <a:latin typeface="Segoe UI"/>
                <a:ea typeface="+mn-lt"/>
                <a:cs typeface="+mn-lt"/>
              </a:rPr>
              <a:t>Check Disk: disk warn </a:t>
            </a:r>
            <a:r>
              <a:rPr lang="en-US" b="1" dirty="0" err="1" smtClean="0">
                <a:solidFill>
                  <a:srgbClr val="F4F7FB"/>
                </a:solidFill>
                <a:latin typeface="Segoe UI"/>
                <a:ea typeface="+mn-lt"/>
                <a:cs typeface="+mn-lt"/>
              </a:rPr>
              <a:t>crit</a:t>
            </a:r>
            <a:r>
              <a:rPr lang="en-US" dirty="0" smtClean="0">
                <a:solidFill>
                  <a:srgbClr val="F4F7FB"/>
                </a:solidFill>
                <a:latin typeface="Segoe UI"/>
                <a:ea typeface="+mn-lt"/>
                <a:cs typeface="+mn-lt"/>
              </a:rPr>
              <a:t>”</a:t>
            </a:r>
          </a:p>
          <a:p>
            <a:pPr lvl="1"/>
            <a:r>
              <a:rPr lang="en-US" dirty="0" smtClean="0">
                <a:solidFill>
                  <a:srgbClr val="F4F7FB"/>
                </a:solidFill>
                <a:latin typeface="Segoe UI"/>
                <a:ea typeface="+mn-lt"/>
                <a:cs typeface="+mn-lt"/>
              </a:rPr>
              <a:t>Use it to create a service called “</a:t>
            </a:r>
            <a:r>
              <a:rPr lang="en-US" b="1" dirty="0" smtClean="0">
                <a:solidFill>
                  <a:srgbClr val="F4F7FB"/>
                </a:solidFill>
                <a:latin typeface="Segoe UI"/>
                <a:ea typeface="+mn-lt"/>
                <a:cs typeface="+mn-lt"/>
              </a:rPr>
              <a:t>Disk Usage on /home 80 90</a:t>
            </a:r>
            <a:r>
              <a:rPr lang="en-US" dirty="0" smtClean="0">
                <a:solidFill>
                  <a:srgbClr val="F4F7FB"/>
                </a:solidFill>
                <a:latin typeface="Segoe UI"/>
                <a:ea typeface="+mn-lt"/>
                <a:cs typeface="+mn-lt"/>
              </a:rPr>
              <a:t>”</a:t>
            </a:r>
          </a:p>
          <a:p>
            <a:r>
              <a:rPr lang="en-US" dirty="0">
                <a:solidFill>
                  <a:srgbClr val="F4F7FB"/>
                </a:solidFill>
                <a:latin typeface="Segoe UI"/>
                <a:ea typeface="+mn-lt"/>
                <a:cs typeface="+mn-lt"/>
              </a:rPr>
              <a:t>Set your </a:t>
            </a:r>
            <a:r>
              <a:rPr lang="en-US" dirty="0" err="1">
                <a:solidFill>
                  <a:srgbClr val="F4F7FB"/>
                </a:solidFill>
                <a:latin typeface="Segoe UI"/>
                <a:ea typeface="+mn-lt"/>
                <a:cs typeface="+mn-lt"/>
              </a:rPr>
              <a:t>check_command</a:t>
            </a:r>
            <a:r>
              <a:rPr lang="en-US" dirty="0">
                <a:solidFill>
                  <a:srgbClr val="F4F7FB"/>
                </a:solidFill>
                <a:latin typeface="Segoe UI"/>
                <a:ea typeface="+mn-lt"/>
                <a:cs typeface="+mn-lt"/>
              </a:rPr>
              <a:t> to be something </a:t>
            </a:r>
            <a:r>
              <a:rPr lang="en-US" dirty="0" smtClean="0">
                <a:solidFill>
                  <a:srgbClr val="F4F7FB"/>
                </a:solidFill>
                <a:latin typeface="Segoe UI"/>
                <a:ea typeface="+mn-lt"/>
                <a:cs typeface="+mn-lt"/>
              </a:rPr>
              <a:t>like (this will be ugly):</a:t>
            </a:r>
          </a:p>
          <a:p>
            <a:pPr lvl="1"/>
            <a:r>
              <a:rPr lang="en-US" b="1" dirty="0" err="1">
                <a:solidFill>
                  <a:srgbClr val="F4F7FB"/>
                </a:solidFill>
                <a:latin typeface="Segoe UI"/>
                <a:ea typeface="+mn-lt"/>
                <a:cs typeface="+mn-lt"/>
              </a:rPr>
              <a:t>check_xi_ncpa</a:t>
            </a:r>
            <a:r>
              <a:rPr lang="en-US" b="1" dirty="0">
                <a:solidFill>
                  <a:srgbClr val="F4F7FB"/>
                </a:solidFill>
                <a:latin typeface="Segoe UI"/>
                <a:ea typeface="+mn-lt"/>
                <a:cs typeface="+mn-lt"/>
              </a:rPr>
              <a:t>!</a:t>
            </a:r>
            <a:r>
              <a:rPr lang="en-US" b="1" dirty="0">
                <a:solidFill>
                  <a:srgbClr val="00B0F0"/>
                </a:solidFill>
                <a:latin typeface="Segoe UI"/>
                <a:ea typeface="+mn-lt"/>
                <a:cs typeface="+mn-lt"/>
              </a:rPr>
              <a:t>-t $$($USER1$/ENV -NT)</a:t>
            </a:r>
            <a:r>
              <a:rPr lang="en-US" b="1" dirty="0">
                <a:solidFill>
                  <a:srgbClr val="F4F7FB"/>
                </a:solidFill>
                <a:latin typeface="Segoe UI"/>
                <a:ea typeface="+mn-lt"/>
                <a:cs typeface="+mn-lt"/>
              </a:rPr>
              <a:t> </a:t>
            </a:r>
            <a:r>
              <a:rPr lang="en-US" b="1" dirty="0">
                <a:solidFill>
                  <a:srgbClr val="FFC000"/>
                </a:solidFill>
                <a:latin typeface="Segoe UI"/>
                <a:ea typeface="+mn-lt"/>
                <a:cs typeface="+mn-lt"/>
              </a:rPr>
              <a:t>-P $$($USER1$/ENV -NP</a:t>
            </a:r>
            <a:r>
              <a:rPr lang="en-US" b="1" dirty="0" smtClean="0">
                <a:solidFill>
                  <a:srgbClr val="FFC000"/>
                </a:solidFill>
                <a:latin typeface="Segoe UI"/>
                <a:ea typeface="+mn-lt"/>
                <a:cs typeface="+mn-lt"/>
              </a:rPr>
              <a:t>)</a:t>
            </a:r>
            <a:r>
              <a:rPr lang="en-US" b="1" dirty="0" smtClean="0">
                <a:solidFill>
                  <a:srgbClr val="F4F7FB"/>
                </a:solidFill>
                <a:latin typeface="Segoe UI"/>
                <a:ea typeface="+mn-lt"/>
                <a:cs typeface="+mn-lt"/>
              </a:rPr>
              <a:t/>
            </a:r>
            <a:br>
              <a:rPr lang="en-US" b="1" dirty="0" smtClean="0">
                <a:solidFill>
                  <a:srgbClr val="F4F7FB"/>
                </a:solidFill>
                <a:latin typeface="Segoe UI"/>
                <a:ea typeface="+mn-lt"/>
                <a:cs typeface="+mn-lt"/>
              </a:rPr>
            </a:br>
            <a:r>
              <a:rPr lang="en-US" b="1" dirty="0" smtClean="0">
                <a:solidFill>
                  <a:srgbClr val="92D050"/>
                </a:solidFill>
                <a:latin typeface="Segoe UI"/>
                <a:ea typeface="+mn-lt"/>
                <a:cs typeface="+mn-lt"/>
              </a:rPr>
              <a:t>-</a:t>
            </a:r>
            <a:r>
              <a:rPr lang="en-US" b="1" dirty="0">
                <a:solidFill>
                  <a:srgbClr val="92D050"/>
                </a:solidFill>
                <a:latin typeface="Segoe UI"/>
                <a:ea typeface="+mn-lt"/>
                <a:cs typeface="+mn-lt"/>
              </a:rPr>
              <a:t>M "disk/logical/$$($USER1$/ENV -F 1 -p)"</a:t>
            </a:r>
            <a:r>
              <a:rPr lang="en-US" b="1" dirty="0">
                <a:solidFill>
                  <a:srgbClr val="F4F7FB"/>
                </a:solidFill>
                <a:latin typeface="Segoe UI"/>
                <a:ea typeface="+mn-lt"/>
                <a:cs typeface="+mn-lt"/>
              </a:rPr>
              <a:t> </a:t>
            </a:r>
            <a:r>
              <a:rPr lang="en-US" b="1" dirty="0">
                <a:solidFill>
                  <a:srgbClr val="FFFF00"/>
                </a:solidFill>
                <a:latin typeface="Segoe UI"/>
                <a:ea typeface="+mn-lt"/>
                <a:cs typeface="+mn-lt"/>
              </a:rPr>
              <a:t>-w $$($USER1$/ENV -F 2</a:t>
            </a:r>
            <a:r>
              <a:rPr lang="en-US" b="1" dirty="0" smtClean="0">
                <a:solidFill>
                  <a:srgbClr val="FFFF00"/>
                </a:solidFill>
                <a:latin typeface="Segoe UI"/>
                <a:ea typeface="+mn-lt"/>
                <a:cs typeface="+mn-lt"/>
              </a:rPr>
              <a:t>)</a:t>
            </a:r>
            <a:r>
              <a:rPr lang="en-US" b="1" dirty="0" smtClean="0">
                <a:solidFill>
                  <a:srgbClr val="F4F7FB"/>
                </a:solidFill>
                <a:latin typeface="Segoe UI"/>
                <a:ea typeface="+mn-lt"/>
                <a:cs typeface="+mn-lt"/>
              </a:rPr>
              <a:t/>
            </a:r>
            <a:br>
              <a:rPr lang="en-US" b="1" dirty="0" smtClean="0">
                <a:solidFill>
                  <a:srgbClr val="F4F7FB"/>
                </a:solidFill>
                <a:latin typeface="Segoe UI"/>
                <a:ea typeface="+mn-lt"/>
                <a:cs typeface="+mn-lt"/>
              </a:rPr>
            </a:br>
            <a:r>
              <a:rPr lang="en-US" b="1" dirty="0" smtClean="0">
                <a:solidFill>
                  <a:srgbClr val="FF0000"/>
                </a:solidFill>
                <a:latin typeface="Segoe UI"/>
                <a:ea typeface="+mn-lt"/>
                <a:cs typeface="+mn-lt"/>
              </a:rPr>
              <a:t>-</a:t>
            </a:r>
            <a:r>
              <a:rPr lang="en-US" b="1" dirty="0">
                <a:solidFill>
                  <a:srgbClr val="FF0000"/>
                </a:solidFill>
                <a:latin typeface="Segoe UI"/>
                <a:ea typeface="+mn-lt"/>
                <a:cs typeface="+mn-lt"/>
              </a:rPr>
              <a:t>c $$($USER1$/ENV -F 3</a:t>
            </a:r>
            <a:r>
              <a:rPr lang="en-US" b="1" dirty="0" smtClean="0">
                <a:solidFill>
                  <a:srgbClr val="FF0000"/>
                </a:solidFill>
                <a:latin typeface="Segoe UI"/>
                <a:ea typeface="+mn-lt"/>
                <a:cs typeface="+mn-lt"/>
              </a:rPr>
              <a:t>)</a:t>
            </a:r>
            <a:r>
              <a:rPr lang="en-US" b="1" dirty="0" smtClean="0">
                <a:solidFill>
                  <a:srgbClr val="F4F7FB"/>
                </a:solidFill>
                <a:latin typeface="Segoe UI"/>
                <a:ea typeface="+mn-lt"/>
                <a:cs typeface="+mn-lt"/>
              </a:rPr>
              <a:t>!!!!!!!  </a:t>
            </a:r>
            <a:r>
              <a:rPr lang="en-US" i="1" dirty="0" smtClean="0">
                <a:solidFill>
                  <a:srgbClr val="F4F7FB"/>
                </a:solidFill>
                <a:latin typeface="Segoe UI"/>
                <a:ea typeface="+mn-lt"/>
                <a:cs typeface="+mn-lt"/>
                <a:sym typeface="Wingdings" panose="05000000000000000000" pitchFamily="2" charset="2"/>
              </a:rPr>
              <a:t>that’s 7 ! characters</a:t>
            </a:r>
            <a:endParaRPr lang="en-US" i="1"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14750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45CE30FC-43C2-4724-3217-E7E22CA1CA8F}"/>
            </a:ext>
          </a:extLst>
        </p:cNvPr>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775042" y="1095555"/>
            <a:ext cx="12177244" cy="5762445"/>
          </a:xfrm>
          <a:prstGeom prst="rect">
            <a:avLst/>
          </a:prstGeom>
          <a:effectLst>
            <a:softEdge rad="635000"/>
          </a:effectLst>
        </p:spPr>
      </p:pic>
      <p:sp>
        <p:nvSpPr>
          <p:cNvPr id="2" name="Title 1">
            <a:extLst>
              <a:ext uri="{FF2B5EF4-FFF2-40B4-BE49-F238E27FC236}">
                <a16:creationId xmlns="" xmlns:a16="http://schemas.microsoft.com/office/drawing/2014/main" id="{DB0F70C8-139E-48C8-FADB-C44BC0A868FD}"/>
              </a:ext>
            </a:extLst>
          </p:cNvPr>
          <p:cNvSpPr>
            <a:spLocks noGrp="1"/>
          </p:cNvSpPr>
          <p:nvPr>
            <p:ph type="title"/>
          </p:nvPr>
        </p:nvSpPr>
        <p:spPr/>
        <p:txBody>
          <a:bodyPr/>
          <a:lstStyle/>
          <a:p>
            <a:r>
              <a:rPr lang="en-US" b="1" dirty="0">
                <a:solidFill>
                  <a:srgbClr val="F4F7FB"/>
                </a:solidFill>
                <a:effectLst>
                  <a:outerShdw blurRad="38100" dist="38100" dir="2700000" algn="tl">
                    <a:srgbClr val="000000">
                      <a:alpha val="43137"/>
                    </a:srgbClr>
                  </a:outerShdw>
                </a:effectLst>
                <a:latin typeface="Segoe UI"/>
                <a:cs typeface="Segoe UI"/>
              </a:rPr>
              <a:t>Introduction – About </a:t>
            </a:r>
            <a:r>
              <a:rPr lang="en-US" b="1" dirty="0" smtClean="0">
                <a:solidFill>
                  <a:srgbClr val="F4F7FB"/>
                </a:solidFill>
                <a:effectLst>
                  <a:outerShdw blurRad="38100" dist="38100" dir="2700000" algn="tl">
                    <a:srgbClr val="000000">
                      <a:alpha val="43137"/>
                    </a:srgbClr>
                  </a:outerShdw>
                </a:effectLst>
                <a:latin typeface="Segoe UI"/>
                <a:cs typeface="Segoe UI"/>
              </a:rPr>
              <a:t>Eric</a:t>
            </a:r>
            <a:endParaRPr lang="en-US" b="1" dirty="0">
              <a:solidFill>
                <a:srgbClr val="F4F7FB"/>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A8E03788-B35B-CBBF-9DEA-D1866B69E4BA}"/>
              </a:ext>
            </a:extLst>
          </p:cNvPr>
          <p:cNvSpPr>
            <a:spLocks noGrp="1"/>
          </p:cNvSpPr>
          <p:nvPr>
            <p:ph idx="1"/>
          </p:nvPr>
        </p:nvSpPr>
        <p:spPr/>
        <p:txBody>
          <a:bodyPr vert="horz" lIns="91440" tIns="45720" rIns="91440" bIns="45720" rtlCol="0" anchor="t">
            <a:normAutofit/>
          </a:bodyPr>
          <a:lstStyle/>
          <a:p>
            <a:r>
              <a:rPr lang="en-US" b="1" dirty="0" smtClean="0">
                <a:solidFill>
                  <a:srgbClr val="F4F7FB"/>
                </a:solidFill>
                <a:effectLst>
                  <a:outerShdw blurRad="38100" dist="38100" dir="2700000" algn="tl">
                    <a:srgbClr val="000000">
                      <a:alpha val="43137"/>
                    </a:srgbClr>
                  </a:outerShdw>
                </a:effectLst>
                <a:latin typeface="Segoe UI"/>
                <a:ea typeface="+mn-lt"/>
                <a:cs typeface="+mn-lt"/>
              </a:rPr>
              <a:t>Speaker </a:t>
            </a:r>
            <a:r>
              <a:rPr lang="en-US" b="1" dirty="0">
                <a:solidFill>
                  <a:srgbClr val="F4F7FB"/>
                </a:solidFill>
                <a:effectLst>
                  <a:outerShdw blurRad="38100" dist="38100" dir="2700000" algn="tl">
                    <a:srgbClr val="000000">
                      <a:alpha val="43137"/>
                    </a:srgbClr>
                  </a:outerShdw>
                </a:effectLst>
                <a:latin typeface="Segoe UI"/>
                <a:ea typeface="+mn-lt"/>
                <a:cs typeface="+mn-lt"/>
              </a:rPr>
              <a:t>at every Nagios World Conference since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2012</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Received Nagios </a:t>
            </a:r>
            <a:r>
              <a:rPr lang="en-US" b="1" dirty="0">
                <a:solidFill>
                  <a:srgbClr val="F4F7FB"/>
                </a:solidFill>
                <a:effectLst>
                  <a:outerShdw blurRad="38100" dist="38100" dir="2700000" algn="tl">
                    <a:srgbClr val="000000">
                      <a:alpha val="43137"/>
                    </a:srgbClr>
                  </a:outerShdw>
                </a:effectLst>
                <a:latin typeface="Segoe UI"/>
                <a:ea typeface="+mn-lt"/>
                <a:cs typeface="+mn-lt"/>
              </a:rPr>
              <a:t>MVP award in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2014</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Received another </a:t>
            </a:r>
            <a:r>
              <a:rPr lang="en-US" b="1" dirty="0">
                <a:solidFill>
                  <a:srgbClr val="F4F7FB"/>
                </a:solidFill>
                <a:effectLst>
                  <a:outerShdw blurRad="38100" dist="38100" dir="2700000" algn="tl">
                    <a:srgbClr val="000000">
                      <a:alpha val="43137"/>
                    </a:srgbClr>
                  </a:outerShdw>
                </a:effectLst>
                <a:latin typeface="Segoe UI"/>
                <a:ea typeface="+mn-lt"/>
                <a:cs typeface="+mn-lt"/>
              </a:rPr>
              <a:t>in </a:t>
            </a:r>
            <a:r>
              <a:rPr lang="en-US" b="1" dirty="0" smtClean="0">
                <a:solidFill>
                  <a:srgbClr val="F4F7FB"/>
                </a:solidFill>
                <a:effectLst>
                  <a:outerShdw blurRad="38100" dist="38100" dir="2700000" algn="tl">
                    <a:srgbClr val="000000">
                      <a:alpha val="43137"/>
                    </a:srgbClr>
                  </a:outerShdw>
                </a:effectLst>
                <a:latin typeface="Segoe UI"/>
                <a:ea typeface="+mn-lt"/>
                <a:cs typeface="+mn-lt"/>
              </a:rPr>
              <a:t>2015</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Winner </a:t>
            </a:r>
            <a:r>
              <a:rPr lang="en-US" b="1" dirty="0">
                <a:solidFill>
                  <a:srgbClr val="F4F7FB"/>
                </a:solidFill>
                <a:effectLst>
                  <a:outerShdw blurRad="38100" dist="38100" dir="2700000" algn="tl">
                    <a:srgbClr val="000000">
                      <a:alpha val="43137"/>
                    </a:srgbClr>
                  </a:outerShdw>
                </a:effectLst>
                <a:latin typeface="Segoe UI"/>
                <a:ea typeface="+mn-lt"/>
                <a:cs typeface="+mn-lt"/>
              </a:rPr>
              <a:t>in the 2015 Nagios Log Server </a:t>
            </a:r>
            <a:r>
              <a:rPr lang="en-US" b="1" dirty="0" smtClean="0">
                <a:solidFill>
                  <a:srgbClr val="F4F7FB"/>
                </a:solidFill>
                <a:effectLst>
                  <a:outerShdw blurRad="38100" dist="38100" dir="2700000" algn="tl">
                    <a:srgbClr val="000000">
                      <a:alpha val="43137"/>
                    </a:srgbClr>
                  </a:outerShdw>
                </a:effectLst>
                <a:latin typeface="Segoe UI"/>
                <a:ea typeface="+mn-lt"/>
                <a:cs typeface="+mn-lt"/>
              </a:rPr>
              <a:t>contest</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Started </a:t>
            </a:r>
            <a:r>
              <a:rPr lang="en-US" b="1" dirty="0" smtClean="0">
                <a:solidFill>
                  <a:srgbClr val="F4F7FB"/>
                </a:solidFill>
                <a:effectLst>
                  <a:outerShdw blurRad="38100" dist="38100" dir="2700000" algn="tl">
                    <a:srgbClr val="000000">
                      <a:alpha val="43137"/>
                    </a:srgbClr>
                  </a:outerShdw>
                </a:effectLst>
                <a:latin typeface="Segoe UI"/>
                <a:ea typeface="+mn-lt"/>
                <a:cs typeface="+mn-lt"/>
              </a:rPr>
              <a:t>working on Nagios in 2004</a:t>
            </a:r>
          </a:p>
          <a:p>
            <a:r>
              <a:rPr lang="en-US" b="1" dirty="0" smtClean="0">
                <a:solidFill>
                  <a:srgbClr val="F4F7FB"/>
                </a:solidFill>
                <a:effectLst>
                  <a:outerShdw blurRad="38100" dist="38100" dir="2700000" algn="tl">
                    <a:srgbClr val="000000">
                      <a:alpha val="43137"/>
                    </a:srgbClr>
                  </a:outerShdw>
                </a:effectLst>
                <a:latin typeface="Segoe UI"/>
                <a:ea typeface="+mn-lt"/>
                <a:cs typeface="+mn-lt"/>
              </a:rPr>
              <a:t>COO of </a:t>
            </a:r>
            <a:r>
              <a:rPr lang="en-US" b="1" dirty="0" err="1" smtClean="0">
                <a:solidFill>
                  <a:srgbClr val="F4F7FB"/>
                </a:solidFill>
                <a:effectLst>
                  <a:outerShdw blurRad="38100" dist="38100" dir="2700000" algn="tl">
                    <a:srgbClr val="000000">
                      <a:alpha val="43137"/>
                    </a:srgbClr>
                  </a:outerShdw>
                </a:effectLst>
                <a:latin typeface="Segoe UI"/>
                <a:ea typeface="+mn-lt"/>
                <a:cs typeface="+mn-lt"/>
              </a:rPr>
              <a:t>EverWatch</a:t>
            </a:r>
            <a:r>
              <a:rPr lang="en-US" b="1" dirty="0" smtClean="0">
                <a:solidFill>
                  <a:srgbClr val="F4F7FB"/>
                </a:solidFill>
                <a:effectLst>
                  <a:outerShdw blurRad="38100" dist="38100" dir="2700000" algn="tl">
                    <a:srgbClr val="000000">
                      <a:alpha val="43137"/>
                    </a:srgbClr>
                  </a:outerShdw>
                </a:effectLst>
                <a:latin typeface="Segoe UI"/>
                <a:ea typeface="+mn-lt"/>
                <a:cs typeface="+mn-lt"/>
              </a:rPr>
              <a:t> Global, a Nagios Authorized partner &amp;</a:t>
            </a:r>
            <a:br>
              <a:rPr lang="en-US" b="1" dirty="0" smtClean="0">
                <a:solidFill>
                  <a:srgbClr val="F4F7FB"/>
                </a:solidFill>
                <a:effectLst>
                  <a:outerShdw blurRad="38100" dist="38100" dir="2700000" algn="tl">
                    <a:srgbClr val="000000">
                      <a:alpha val="43137"/>
                    </a:srgbClr>
                  </a:outerShdw>
                </a:effectLst>
                <a:latin typeface="Segoe UI"/>
                <a:ea typeface="+mn-lt"/>
                <a:cs typeface="+mn-lt"/>
              </a:rPr>
            </a:br>
            <a:r>
              <a:rPr lang="en-US" b="1" dirty="0" smtClean="0">
                <a:solidFill>
                  <a:srgbClr val="F4F7FB"/>
                </a:solidFill>
                <a:effectLst>
                  <a:outerShdw blurRad="38100" dist="38100" dir="2700000" algn="tl">
                    <a:srgbClr val="000000">
                      <a:alpha val="43137"/>
                    </a:srgbClr>
                  </a:outerShdw>
                </a:effectLst>
                <a:latin typeface="Segoe UI"/>
                <a:ea typeface="+mn-lt"/>
                <a:cs typeface="+mn-lt"/>
              </a:rPr>
              <a:t>100% pure-play Nagios professional services provider</a:t>
            </a:r>
          </a:p>
          <a:p>
            <a:r>
              <a:rPr lang="en-US" b="1" dirty="0">
                <a:solidFill>
                  <a:srgbClr val="F4F7FB"/>
                </a:solidFill>
                <a:effectLst>
                  <a:outerShdw blurRad="38100" dist="38100" dir="2700000" algn="tl">
                    <a:srgbClr val="000000">
                      <a:alpha val="43137"/>
                    </a:srgbClr>
                  </a:outerShdw>
                </a:effectLst>
                <a:latin typeface="Segoe UI"/>
                <a:ea typeface="+mn-lt"/>
                <a:cs typeface="+mn-lt"/>
              </a:rPr>
              <a:t>IT professional, </a:t>
            </a:r>
            <a:r>
              <a:rPr lang="en-US" b="1" dirty="0" err="1">
                <a:solidFill>
                  <a:srgbClr val="F4F7FB"/>
                </a:solidFill>
                <a:effectLst>
                  <a:outerShdw blurRad="38100" dist="38100" dir="2700000" algn="tl">
                    <a:srgbClr val="000000">
                      <a:alpha val="43137"/>
                    </a:srgbClr>
                  </a:outerShdw>
                </a:effectLst>
                <a:latin typeface="Segoe UI"/>
                <a:ea typeface="+mn-lt"/>
                <a:cs typeface="+mn-lt"/>
              </a:rPr>
              <a:t>astrophotographer</a:t>
            </a:r>
            <a:r>
              <a:rPr lang="en-US" b="1" dirty="0">
                <a:solidFill>
                  <a:srgbClr val="F4F7FB"/>
                </a:solidFill>
                <a:effectLst>
                  <a:outerShdw blurRad="38100" dist="38100" dir="2700000" algn="tl">
                    <a:srgbClr val="000000">
                      <a:alpha val="43137"/>
                    </a:srgbClr>
                  </a:outerShdw>
                </a:effectLst>
                <a:latin typeface="Segoe UI"/>
                <a:ea typeface="+mn-lt"/>
                <a:cs typeface="+mn-lt"/>
              </a:rPr>
              <a:t>, musician, and </a:t>
            </a:r>
            <a:r>
              <a:rPr lang="en-US" b="1" dirty="0" smtClean="0">
                <a:solidFill>
                  <a:srgbClr val="F4F7FB"/>
                </a:solidFill>
                <a:effectLst>
                  <a:outerShdw blurRad="38100" dist="38100" dir="2700000" algn="tl">
                    <a:srgbClr val="000000">
                      <a:alpha val="43137"/>
                    </a:srgbClr>
                  </a:outerShdw>
                </a:effectLst>
                <a:latin typeface="Segoe UI"/>
                <a:ea typeface="+mn-lt"/>
                <a:cs typeface="+mn-lt"/>
              </a:rPr>
              <a:t>entrepreneur</a:t>
            </a:r>
            <a:endParaRPr lang="en-US" b="1" dirty="0">
              <a:solidFill>
                <a:srgbClr val="F4F7FB"/>
              </a:solidFill>
              <a:effectLst>
                <a:outerShdw blurRad="38100" dist="38100" dir="2700000" algn="tl">
                  <a:srgbClr val="000000">
                    <a:alpha val="43137"/>
                  </a:srgbClr>
                </a:outerShdw>
              </a:effectLst>
              <a:latin typeface="Segoe UI"/>
              <a:ea typeface="+mn-lt"/>
              <a:cs typeface="+mn-lt"/>
            </a:endParaRPr>
          </a:p>
        </p:txBody>
      </p:sp>
      <p:sp>
        <p:nvSpPr>
          <p:cNvPr id="5" name="TextBox 4">
            <a:extLst>
              <a:ext uri="{FF2B5EF4-FFF2-40B4-BE49-F238E27FC236}">
                <a16:creationId xmlns="" xmlns:a16="http://schemas.microsoft.com/office/drawing/2014/main" id="{2EC7BA12-6EAF-A6B2-5A21-84DC612C7316}"/>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6" name="Oval 5"/>
          <p:cNvSpPr/>
          <p:nvPr/>
        </p:nvSpPr>
        <p:spPr>
          <a:xfrm>
            <a:off x="9864971" y="2346995"/>
            <a:ext cx="1213339" cy="8616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Let’s Unpack This </a:t>
            </a:r>
            <a:r>
              <a:rPr lang="en-US" u="sng" dirty="0" smtClean="0">
                <a:latin typeface="Segoe UI"/>
                <a:cs typeface="Segoe UI"/>
              </a:rPr>
              <a:t>Amazing</a:t>
            </a:r>
            <a:r>
              <a:rPr lang="en-US" dirty="0" smtClean="0">
                <a:latin typeface="Segoe UI"/>
                <a:cs typeface="Segoe UI"/>
              </a:rPr>
              <a:t> </a:t>
            </a:r>
            <a:r>
              <a:rPr lang="en-US" dirty="0" err="1" smtClean="0">
                <a:latin typeface="Segoe UI"/>
                <a:cs typeface="Segoe UI"/>
              </a:rPr>
              <a:t>check_xi_ncpa</a:t>
            </a:r>
            <a:r>
              <a:rPr lang="en-US" dirty="0" smtClean="0">
                <a:latin typeface="Segoe UI"/>
                <a:cs typeface="Segoe UI"/>
              </a:rPr>
              <a:t> command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a:xfrm>
            <a:off x="684212" y="685800"/>
            <a:ext cx="8534400" cy="4070684"/>
          </a:xfrm>
        </p:spPr>
        <p:txBody>
          <a:bodyPr vert="horz" lIns="91440" tIns="45720" rIns="91440" bIns="45720" rtlCol="0" anchor="t">
            <a:normAutofit fontScale="92500" lnSpcReduction="20000"/>
          </a:bodyPr>
          <a:lstStyle/>
          <a:p>
            <a:pPr marL="285750" lvl="1"/>
            <a:r>
              <a:rPr lang="en-US" b="1" dirty="0" err="1">
                <a:solidFill>
                  <a:srgbClr val="F4F7FB"/>
                </a:solidFill>
                <a:latin typeface="Segoe UI"/>
                <a:ea typeface="+mn-lt"/>
                <a:cs typeface="+mn-lt"/>
              </a:rPr>
              <a:t>check_xi_ncpa</a:t>
            </a:r>
            <a:r>
              <a:rPr lang="en-US" b="1" dirty="0">
                <a:solidFill>
                  <a:srgbClr val="F4F7FB"/>
                </a:solidFill>
                <a:latin typeface="Segoe UI"/>
                <a:ea typeface="+mn-lt"/>
                <a:cs typeface="+mn-lt"/>
              </a:rPr>
              <a:t>!</a:t>
            </a:r>
            <a:r>
              <a:rPr lang="en-US" b="1" dirty="0">
                <a:solidFill>
                  <a:srgbClr val="00B0F0"/>
                </a:solidFill>
                <a:latin typeface="Segoe UI"/>
                <a:ea typeface="+mn-lt"/>
                <a:cs typeface="+mn-lt"/>
              </a:rPr>
              <a:t>-t $$($USER1$/ENV -NT)</a:t>
            </a:r>
            <a:r>
              <a:rPr lang="en-US" b="1" dirty="0">
                <a:solidFill>
                  <a:srgbClr val="F4F7FB"/>
                </a:solidFill>
                <a:latin typeface="Segoe UI"/>
                <a:ea typeface="+mn-lt"/>
                <a:cs typeface="+mn-lt"/>
              </a:rPr>
              <a:t> </a:t>
            </a:r>
            <a:r>
              <a:rPr lang="en-US" b="1" dirty="0">
                <a:solidFill>
                  <a:srgbClr val="FFC000"/>
                </a:solidFill>
                <a:latin typeface="Segoe UI"/>
                <a:ea typeface="+mn-lt"/>
                <a:cs typeface="+mn-lt"/>
              </a:rPr>
              <a:t>-P $$($USER1$/ENV -NP)</a:t>
            </a:r>
            <a:r>
              <a:rPr lang="en-US" b="1" dirty="0">
                <a:solidFill>
                  <a:srgbClr val="F4F7FB"/>
                </a:solidFill>
                <a:latin typeface="Segoe UI"/>
                <a:ea typeface="+mn-lt"/>
                <a:cs typeface="+mn-lt"/>
              </a:rPr>
              <a:t/>
            </a:r>
            <a:br>
              <a:rPr lang="en-US" b="1" dirty="0">
                <a:solidFill>
                  <a:srgbClr val="F4F7FB"/>
                </a:solidFill>
                <a:latin typeface="Segoe UI"/>
                <a:ea typeface="+mn-lt"/>
                <a:cs typeface="+mn-lt"/>
              </a:rPr>
            </a:br>
            <a:r>
              <a:rPr lang="en-US" b="1" dirty="0">
                <a:solidFill>
                  <a:srgbClr val="92D050"/>
                </a:solidFill>
                <a:latin typeface="Segoe UI"/>
                <a:ea typeface="+mn-lt"/>
                <a:cs typeface="+mn-lt"/>
              </a:rPr>
              <a:t>-M "disk/logical/$$($USER1$/ENV -F 1 -p)"</a:t>
            </a:r>
            <a:r>
              <a:rPr lang="en-US" b="1" dirty="0">
                <a:solidFill>
                  <a:srgbClr val="F4F7FB"/>
                </a:solidFill>
                <a:latin typeface="Segoe UI"/>
                <a:ea typeface="+mn-lt"/>
                <a:cs typeface="+mn-lt"/>
              </a:rPr>
              <a:t> </a:t>
            </a:r>
            <a:r>
              <a:rPr lang="en-US" b="1" dirty="0">
                <a:solidFill>
                  <a:srgbClr val="FFFF00"/>
                </a:solidFill>
                <a:latin typeface="Segoe UI"/>
                <a:ea typeface="+mn-lt"/>
                <a:cs typeface="+mn-lt"/>
              </a:rPr>
              <a:t>-w $$($USER1$/ENV -F 2)</a:t>
            </a:r>
            <a:r>
              <a:rPr lang="en-US" b="1" dirty="0">
                <a:solidFill>
                  <a:srgbClr val="F4F7FB"/>
                </a:solidFill>
                <a:latin typeface="Segoe UI"/>
                <a:ea typeface="+mn-lt"/>
                <a:cs typeface="+mn-lt"/>
              </a:rPr>
              <a:t/>
            </a:r>
            <a:br>
              <a:rPr lang="en-US" b="1" dirty="0">
                <a:solidFill>
                  <a:srgbClr val="F4F7FB"/>
                </a:solidFill>
                <a:latin typeface="Segoe UI"/>
                <a:ea typeface="+mn-lt"/>
                <a:cs typeface="+mn-lt"/>
              </a:rPr>
            </a:br>
            <a:r>
              <a:rPr lang="en-US" b="1" dirty="0">
                <a:solidFill>
                  <a:srgbClr val="FF0000"/>
                </a:solidFill>
                <a:latin typeface="Segoe UI"/>
                <a:ea typeface="+mn-lt"/>
                <a:cs typeface="+mn-lt"/>
              </a:rPr>
              <a:t>-c $$($USER1$/ENV -F 3)</a:t>
            </a:r>
            <a:r>
              <a:rPr lang="en-US" b="1" dirty="0">
                <a:solidFill>
                  <a:srgbClr val="F4F7FB"/>
                </a:solidFill>
                <a:latin typeface="Segoe UI"/>
                <a:ea typeface="+mn-lt"/>
                <a:cs typeface="+mn-lt"/>
              </a:rPr>
              <a:t>!!!!!!!  </a:t>
            </a:r>
            <a:r>
              <a:rPr lang="en-US" i="1" dirty="0">
                <a:solidFill>
                  <a:srgbClr val="F4F7FB"/>
                </a:solidFill>
                <a:latin typeface="Segoe UI"/>
                <a:ea typeface="+mn-lt"/>
                <a:cs typeface="+mn-lt"/>
                <a:sym typeface="Wingdings" panose="05000000000000000000" pitchFamily="2" charset="2"/>
              </a:rPr>
              <a:t>that’s 7 ! characters</a:t>
            </a:r>
            <a:endParaRPr lang="en-US" i="1" dirty="0">
              <a:solidFill>
                <a:srgbClr val="F4F7FB"/>
              </a:solidFill>
              <a:latin typeface="Segoe UI"/>
              <a:ea typeface="+mn-lt"/>
              <a:cs typeface="+mn-lt"/>
            </a:endParaRPr>
          </a:p>
          <a:p>
            <a:r>
              <a:rPr lang="en-US" b="1" dirty="0" smtClean="0">
                <a:solidFill>
                  <a:srgbClr val="00B0F0"/>
                </a:solidFill>
                <a:latin typeface="Segoe UI"/>
                <a:ea typeface="+mn-lt"/>
                <a:cs typeface="+mn-lt"/>
              </a:rPr>
              <a:t>-</a:t>
            </a:r>
            <a:r>
              <a:rPr lang="en-US" b="1" dirty="0">
                <a:solidFill>
                  <a:srgbClr val="00B0F0"/>
                </a:solidFill>
                <a:latin typeface="Segoe UI"/>
                <a:ea typeface="+mn-lt"/>
                <a:cs typeface="+mn-lt"/>
              </a:rPr>
              <a:t>t $$($USER1$/ENV -</a:t>
            </a:r>
            <a:r>
              <a:rPr lang="en-US" b="1" dirty="0" smtClean="0">
                <a:solidFill>
                  <a:srgbClr val="00B0F0"/>
                </a:solidFill>
                <a:latin typeface="Segoe UI"/>
                <a:ea typeface="+mn-lt"/>
                <a:cs typeface="+mn-lt"/>
              </a:rPr>
              <a:t>NT)</a:t>
            </a:r>
            <a:r>
              <a:rPr lang="en-US" dirty="0" smtClean="0">
                <a:solidFill>
                  <a:srgbClr val="00B0F0"/>
                </a:solidFill>
                <a:latin typeface="Segoe UI"/>
                <a:ea typeface="+mn-lt"/>
                <a:cs typeface="+mn-lt"/>
              </a:rPr>
              <a:t> </a:t>
            </a:r>
            <a:r>
              <a:rPr lang="en-US" dirty="0" smtClean="0">
                <a:solidFill>
                  <a:srgbClr val="F4F7FB"/>
                </a:solidFill>
                <a:latin typeface="Segoe UI"/>
                <a:ea typeface="+mn-lt"/>
                <a:cs typeface="+mn-lt"/>
              </a:rPr>
              <a:t>Looks </a:t>
            </a:r>
            <a:r>
              <a:rPr lang="en-US" dirty="0">
                <a:solidFill>
                  <a:srgbClr val="F4F7FB"/>
                </a:solidFill>
                <a:latin typeface="Segoe UI"/>
                <a:ea typeface="+mn-lt"/>
                <a:cs typeface="+mn-lt"/>
              </a:rPr>
              <a:t>for </a:t>
            </a:r>
            <a:r>
              <a:rPr lang="en-US" dirty="0" smtClean="0">
                <a:solidFill>
                  <a:srgbClr val="F4F7FB"/>
                </a:solidFill>
                <a:latin typeface="Segoe UI"/>
                <a:ea typeface="+mn-lt"/>
                <a:cs typeface="+mn-lt"/>
              </a:rPr>
              <a:t>NAGIOS</a:t>
            </a:r>
            <a:r>
              <a:rPr lang="en-US" dirty="0">
                <a:solidFill>
                  <a:srgbClr val="F4F7FB"/>
                </a:solidFill>
                <a:latin typeface="Segoe UI"/>
                <a:ea typeface="+mn-lt"/>
                <a:cs typeface="+mn-lt"/>
              </a:rPr>
              <a:t>__</a:t>
            </a:r>
            <a:r>
              <a:rPr lang="en-US" dirty="0" smtClean="0">
                <a:solidFill>
                  <a:srgbClr val="F4F7FB"/>
                </a:solidFill>
                <a:latin typeface="Segoe UI"/>
                <a:ea typeface="+mn-lt"/>
                <a:cs typeface="+mn-lt"/>
              </a:rPr>
              <a:t>HOSTNCPATOKEN custom host macro (no default, will break, as written, if not defined)</a:t>
            </a:r>
          </a:p>
          <a:p>
            <a:r>
              <a:rPr lang="en-US" b="1" dirty="0" smtClean="0">
                <a:solidFill>
                  <a:srgbClr val="FFC000"/>
                </a:solidFill>
                <a:latin typeface="Segoe UI"/>
                <a:ea typeface="+mn-lt"/>
                <a:cs typeface="+mn-lt"/>
              </a:rPr>
              <a:t>-P </a:t>
            </a:r>
            <a:r>
              <a:rPr lang="en-US" b="1" dirty="0">
                <a:solidFill>
                  <a:srgbClr val="FFC000"/>
                </a:solidFill>
                <a:latin typeface="Segoe UI"/>
                <a:ea typeface="+mn-lt"/>
                <a:cs typeface="+mn-lt"/>
              </a:rPr>
              <a:t>$$($USER1$/ENV -</a:t>
            </a:r>
            <a:r>
              <a:rPr lang="en-US" b="1" dirty="0" smtClean="0">
                <a:solidFill>
                  <a:srgbClr val="FFC000"/>
                </a:solidFill>
                <a:latin typeface="Segoe UI"/>
                <a:ea typeface="+mn-lt"/>
                <a:cs typeface="+mn-lt"/>
              </a:rPr>
              <a:t>NP)</a:t>
            </a:r>
            <a:r>
              <a:rPr lang="en-US" dirty="0" smtClean="0">
                <a:solidFill>
                  <a:srgbClr val="F4F7FB"/>
                </a:solidFill>
                <a:latin typeface="Segoe UI"/>
                <a:ea typeface="+mn-lt"/>
                <a:cs typeface="+mn-lt"/>
              </a:rPr>
              <a:t> Looks for </a:t>
            </a:r>
            <a:r>
              <a:rPr lang="en-US" dirty="0">
                <a:solidFill>
                  <a:srgbClr val="F4F7FB"/>
                </a:solidFill>
                <a:latin typeface="Segoe UI"/>
                <a:ea typeface="+mn-lt"/>
                <a:cs typeface="+mn-lt"/>
              </a:rPr>
              <a:t>a NAGIOS__</a:t>
            </a:r>
            <a:r>
              <a:rPr lang="en-US" dirty="0" smtClean="0">
                <a:solidFill>
                  <a:srgbClr val="F4F7FB"/>
                </a:solidFill>
                <a:latin typeface="Segoe UI"/>
                <a:ea typeface="+mn-lt"/>
                <a:cs typeface="+mn-lt"/>
              </a:rPr>
              <a:t>HOSTNCPAPORT custom host macro (defaults to 5693 if not found)</a:t>
            </a:r>
            <a:endParaRPr lang="en-US" dirty="0">
              <a:solidFill>
                <a:srgbClr val="F4F7FB"/>
              </a:solidFill>
              <a:latin typeface="Segoe UI"/>
              <a:ea typeface="+mn-lt"/>
              <a:cs typeface="+mn-lt"/>
            </a:endParaRPr>
          </a:p>
          <a:p>
            <a:r>
              <a:rPr lang="en-US" b="1" dirty="0" smtClean="0">
                <a:solidFill>
                  <a:srgbClr val="92D050"/>
                </a:solidFill>
                <a:latin typeface="Segoe UI"/>
                <a:ea typeface="+mn-lt"/>
                <a:cs typeface="+mn-lt"/>
              </a:rPr>
              <a:t>-M “disk/logical</a:t>
            </a:r>
            <a:r>
              <a:rPr lang="en-US" b="1" dirty="0">
                <a:solidFill>
                  <a:srgbClr val="92D050"/>
                </a:solidFill>
                <a:latin typeface="Segoe UI"/>
                <a:ea typeface="+mn-lt"/>
                <a:cs typeface="+mn-lt"/>
              </a:rPr>
              <a:t>/$$($USER1$/ENV -F 1 -p</a:t>
            </a:r>
            <a:r>
              <a:rPr lang="en-US" b="1" dirty="0" smtClean="0">
                <a:solidFill>
                  <a:srgbClr val="92D050"/>
                </a:solidFill>
                <a:latin typeface="Segoe UI"/>
                <a:ea typeface="+mn-lt"/>
                <a:cs typeface="+mn-lt"/>
              </a:rPr>
              <a:t>)”</a:t>
            </a:r>
            <a:r>
              <a:rPr lang="en-US" dirty="0" smtClean="0">
                <a:solidFill>
                  <a:srgbClr val="F4F7FB"/>
                </a:solidFill>
                <a:latin typeface="Segoe UI"/>
                <a:ea typeface="+mn-lt"/>
                <a:cs typeface="+mn-lt"/>
              </a:rPr>
              <a:t> Looks at the first of the last three fields separated by spaces (/home) [Design choice when making ENV]</a:t>
            </a:r>
          </a:p>
          <a:p>
            <a:r>
              <a:rPr lang="en-US" b="1" dirty="0" smtClean="0">
                <a:solidFill>
                  <a:srgbClr val="FFFF00"/>
                </a:solidFill>
                <a:latin typeface="Segoe UI"/>
                <a:ea typeface="+mn-lt"/>
                <a:cs typeface="+mn-lt"/>
              </a:rPr>
              <a:t>-</a:t>
            </a:r>
            <a:r>
              <a:rPr lang="en-US" b="1" dirty="0">
                <a:solidFill>
                  <a:srgbClr val="FFFF00"/>
                </a:solidFill>
                <a:latin typeface="Segoe UI"/>
                <a:ea typeface="+mn-lt"/>
                <a:cs typeface="+mn-lt"/>
              </a:rPr>
              <a:t>w $$($USER1$/ENV -F 2</a:t>
            </a:r>
            <a:r>
              <a:rPr lang="en-US" b="1" dirty="0" smtClean="0">
                <a:solidFill>
                  <a:srgbClr val="FFFF00"/>
                </a:solidFill>
                <a:latin typeface="Segoe UI"/>
                <a:ea typeface="+mn-lt"/>
                <a:cs typeface="+mn-lt"/>
              </a:rPr>
              <a:t>)</a:t>
            </a:r>
            <a:r>
              <a:rPr lang="en-US" dirty="0" smtClean="0">
                <a:solidFill>
                  <a:srgbClr val="FFFF00"/>
                </a:solidFill>
                <a:latin typeface="Segoe UI"/>
                <a:ea typeface="+mn-lt"/>
                <a:cs typeface="+mn-lt"/>
              </a:rPr>
              <a:t> Second of the last three fields (80)</a:t>
            </a:r>
            <a:endParaRPr lang="en-US" b="1" dirty="0" smtClean="0">
              <a:solidFill>
                <a:srgbClr val="FFFF00"/>
              </a:solidFill>
              <a:latin typeface="Segoe UI"/>
              <a:ea typeface="+mn-lt"/>
              <a:cs typeface="+mn-lt"/>
            </a:endParaRPr>
          </a:p>
          <a:p>
            <a:r>
              <a:rPr lang="en-US" b="1" dirty="0" smtClean="0">
                <a:solidFill>
                  <a:srgbClr val="FF0000"/>
                </a:solidFill>
                <a:latin typeface="Segoe UI"/>
                <a:ea typeface="+mn-lt"/>
                <a:cs typeface="+mn-lt"/>
              </a:rPr>
              <a:t>-</a:t>
            </a:r>
            <a:r>
              <a:rPr lang="en-US" b="1" dirty="0">
                <a:solidFill>
                  <a:srgbClr val="FF0000"/>
                </a:solidFill>
                <a:latin typeface="Segoe UI"/>
                <a:ea typeface="+mn-lt"/>
                <a:cs typeface="+mn-lt"/>
              </a:rPr>
              <a:t>c $$($USER1$/ENV -F 3</a:t>
            </a:r>
            <a:r>
              <a:rPr lang="en-US" b="1" dirty="0" smtClean="0">
                <a:solidFill>
                  <a:srgbClr val="FF0000"/>
                </a:solidFill>
                <a:latin typeface="Segoe UI"/>
                <a:ea typeface="+mn-lt"/>
                <a:cs typeface="+mn-lt"/>
              </a:rPr>
              <a:t>)</a:t>
            </a:r>
            <a:r>
              <a:rPr lang="en-US" dirty="0" smtClean="0">
                <a:solidFill>
                  <a:srgbClr val="FF0000"/>
                </a:solidFill>
                <a:latin typeface="Segoe UI"/>
                <a:ea typeface="+mn-lt"/>
                <a:cs typeface="+mn-lt"/>
              </a:rPr>
              <a:t> Third of the last three fields (90)</a:t>
            </a:r>
          </a:p>
          <a:p>
            <a:r>
              <a:rPr lang="en-US" dirty="0" smtClean="0">
                <a:solidFill>
                  <a:srgbClr val="F4F7FB"/>
                </a:solidFill>
                <a:latin typeface="Segoe UI"/>
                <a:ea typeface="+mn-lt"/>
                <a:cs typeface="+mn-lt"/>
              </a:rPr>
              <a:t>!!!!!!!  </a:t>
            </a:r>
            <a:r>
              <a:rPr lang="en-US" i="1" dirty="0" smtClean="0">
                <a:solidFill>
                  <a:srgbClr val="F4F7FB"/>
                </a:solidFill>
                <a:latin typeface="Segoe UI"/>
                <a:ea typeface="+mn-lt"/>
                <a:cs typeface="+mn-lt"/>
                <a:sym typeface="Wingdings" panose="05000000000000000000" pitchFamily="2" charset="2"/>
              </a:rPr>
              <a:t>that’s 7 ! Characters so we can append something to the end to override whatever came before it (say, “-w 50” to change warning to 50%)</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901707"/>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11" name="Rectangle 10"/>
          <p:cNvSpPr/>
          <p:nvPr/>
        </p:nvSpPr>
        <p:spPr>
          <a:xfrm>
            <a:off x="8733984" y="651296"/>
            <a:ext cx="3458016" cy="1015663"/>
          </a:xfrm>
          <a:prstGeom prst="rect">
            <a:avLst/>
          </a:prstGeom>
          <a:noFill/>
        </p:spPr>
        <p:txBody>
          <a:bodyPr wrap="square" lIns="91440" tIns="45720" rIns="91440" bIns="45720">
            <a:spAutoFit/>
            <a:scene3d>
              <a:camera prst="perspectiveHeroicExtremeLeftFacing"/>
              <a:lightRig rig="threePt" dir="t"/>
            </a:scene3d>
          </a:bodyPr>
          <a:lstStyle/>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Macro names were design choices when creating “ENV</a:t>
            </a:r>
            <a:r>
              <a:rPr lang="en-US" sz="2000" b="1" dirty="0" smtClean="0">
                <a:ln w="12700">
                  <a:noFill/>
                  <a:prstDash val="solid"/>
                </a:ln>
                <a:solidFill>
                  <a:srgbClr val="00B0F0"/>
                </a:solidFill>
                <a:effectLst>
                  <a:outerShdw blurRad="41275" dist="20320" dir="1800000" algn="tl" rotWithShape="0">
                    <a:srgbClr val="000000">
                      <a:alpha val="40000"/>
                    </a:srgbClr>
                  </a:outerShdw>
                </a:effectLst>
              </a:rPr>
              <a:t>”</a:t>
            </a: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p:txBody>
      </p:sp>
      <p:sp>
        <p:nvSpPr>
          <p:cNvPr id="7" name="Rectangle 6"/>
          <p:cNvSpPr/>
          <p:nvPr/>
        </p:nvSpPr>
        <p:spPr>
          <a:xfrm>
            <a:off x="8886384" y="803696"/>
            <a:ext cx="3458016" cy="2862322"/>
          </a:xfrm>
          <a:prstGeom prst="rect">
            <a:avLst/>
          </a:prstGeom>
          <a:noFill/>
        </p:spPr>
        <p:txBody>
          <a:bodyPr wrap="square" lIns="91440" tIns="45720" rIns="91440" bIns="45720">
            <a:spAutoFit/>
            <a:scene3d>
              <a:camera prst="perspectiveHeroicExtremeLeftFacing"/>
              <a:lightRig rig="threePt" dir="t"/>
            </a:scene3d>
          </a:bodyPr>
          <a:lstStyle/>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Parameter processing</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logic was also</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a design choice</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base on typical usage:</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i="1" dirty="0" smtClean="0">
                <a:ln w="12700">
                  <a:noFill/>
                  <a:prstDash val="solid"/>
                </a:ln>
                <a:solidFill>
                  <a:srgbClr val="00B0F0"/>
                </a:solidFill>
                <a:effectLst>
                  <a:outerShdw blurRad="41275" dist="20320" dir="1800000" algn="tl" rotWithShape="0">
                    <a:srgbClr val="000000">
                      <a:alpha val="40000"/>
                    </a:srgbClr>
                  </a:outerShdw>
                </a:effectLst>
              </a:rPr>
              <a:t>Name: Thing Warn </a:t>
            </a:r>
            <a:r>
              <a:rPr lang="en-US" sz="2000" b="1" i="1" dirty="0" err="1" smtClean="0">
                <a:ln w="12700">
                  <a:noFill/>
                  <a:prstDash val="solid"/>
                </a:ln>
                <a:solidFill>
                  <a:srgbClr val="00B0F0"/>
                </a:solidFill>
                <a:effectLst>
                  <a:outerShdw blurRad="41275" dist="20320" dir="1800000" algn="tl" rotWithShape="0">
                    <a:srgbClr val="000000">
                      <a:alpha val="40000"/>
                    </a:srgbClr>
                  </a:outerShdw>
                </a:effectLst>
              </a:rPr>
              <a:t>Crit</a:t>
            </a:r>
            <a:endParaRPr lang="en-US" sz="2000" b="1" i="1" dirty="0" smtClean="0">
              <a:ln w="12700">
                <a:noFill/>
                <a:prstDash val="solid"/>
              </a:ln>
              <a:solidFill>
                <a:srgbClr val="00B0F0"/>
              </a:solidFill>
              <a:effectLst>
                <a:outerShdw blurRad="41275" dist="20320" dir="1800000" algn="tl" rotWithShape="0">
                  <a:srgbClr val="000000">
                    <a:alpha val="40000"/>
                  </a:srgbClr>
                </a:outerShdw>
              </a:effectLst>
            </a:endParaRPr>
          </a:p>
        </p:txBody>
      </p:sp>
      <p:sp>
        <p:nvSpPr>
          <p:cNvPr id="8" name="Rectangle 7"/>
          <p:cNvSpPr/>
          <p:nvPr/>
        </p:nvSpPr>
        <p:spPr>
          <a:xfrm>
            <a:off x="9038784" y="956096"/>
            <a:ext cx="3458016" cy="4401205"/>
          </a:xfrm>
          <a:prstGeom prst="rect">
            <a:avLst/>
          </a:prstGeom>
          <a:noFill/>
        </p:spPr>
        <p:txBody>
          <a:bodyPr wrap="square" lIns="91440" tIns="45720" rIns="91440" bIns="45720">
            <a:spAutoFit/>
            <a:scene3d>
              <a:camera prst="perspectiveHeroicExtremeLeftFacing"/>
              <a:lightRig rig="threePt" dir="t"/>
            </a:scene3d>
          </a:bodyPr>
          <a:lstStyle/>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smtClean="0">
              <a:ln w="12700">
                <a:noFill/>
                <a:prstDash val="solid"/>
              </a:ln>
              <a:solidFill>
                <a:srgbClr val="00B0F0"/>
              </a:solidFill>
              <a:effectLst>
                <a:outerShdw blurRad="41275" dist="20320" dir="1800000" algn="tl" rotWithShape="0">
                  <a:srgbClr val="000000">
                    <a:alpha val="40000"/>
                  </a:srgbClr>
                </a:outerShdw>
              </a:effectLst>
            </a:endParaRPr>
          </a:p>
          <a:p>
            <a:pPr algn="ctr"/>
            <a:endParaRPr lang="en-US" sz="2000" b="1" dirty="0">
              <a:ln w="12700">
                <a:noFill/>
                <a:prstDash val="solid"/>
              </a:ln>
              <a:solidFill>
                <a:srgbClr val="00B0F0"/>
              </a:solidFill>
              <a:effectLst>
                <a:outerShdw blurRad="41275" dist="20320" dir="1800000" algn="tl" rotWithShape="0">
                  <a:srgbClr val="000000">
                    <a:alpha val="40000"/>
                  </a:srgbClr>
                </a:outerShdw>
              </a:effectLst>
            </a:endParaRPr>
          </a:p>
          <a:p>
            <a:pPr algn="ctr"/>
            <a:r>
              <a:rPr lang="en-US" sz="2000" b="1" dirty="0" smtClean="0">
                <a:ln w="12700">
                  <a:noFill/>
                  <a:prstDash val="solid"/>
                </a:ln>
                <a:solidFill>
                  <a:srgbClr val="00B0F0"/>
                </a:solidFill>
                <a:effectLst>
                  <a:outerShdw blurRad="41275" dist="20320" dir="1800000" algn="tl" rotWithShape="0">
                    <a:srgbClr val="000000">
                      <a:alpha val="40000"/>
                    </a:srgbClr>
                  </a:outerShdw>
                </a:effectLst>
              </a:rPr>
              <a:t>You </a:t>
            </a:r>
            <a:r>
              <a:rPr lang="en-US" sz="2000" b="1" dirty="0" smtClean="0">
                <a:ln w="12700">
                  <a:noFill/>
                  <a:prstDash val="solid"/>
                </a:ln>
                <a:solidFill>
                  <a:srgbClr val="00B0F0"/>
                </a:solidFill>
                <a:effectLst>
                  <a:outerShdw blurRad="41275" dist="20320" dir="1800000" algn="tl" rotWithShape="0">
                    <a:srgbClr val="000000">
                      <a:alpha val="40000"/>
                    </a:srgbClr>
                  </a:outerShdw>
                </a:effectLst>
              </a:rPr>
              <a:t>design your</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version of “ENV”</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with whatever makes</a:t>
            </a:r>
            <a:br>
              <a:rPr lang="en-US" sz="2000" b="1" dirty="0" smtClean="0">
                <a:ln w="12700">
                  <a:noFill/>
                  <a:prstDash val="solid"/>
                </a:ln>
                <a:solidFill>
                  <a:srgbClr val="00B0F0"/>
                </a:solidFill>
                <a:effectLst>
                  <a:outerShdw blurRad="41275" dist="20320" dir="1800000" algn="tl" rotWithShape="0">
                    <a:srgbClr val="000000">
                      <a:alpha val="40000"/>
                    </a:srgbClr>
                  </a:outerShdw>
                </a:effectLst>
              </a:rPr>
            </a:br>
            <a:r>
              <a:rPr lang="en-US" sz="2000" b="1" dirty="0" smtClean="0">
                <a:ln w="12700">
                  <a:noFill/>
                  <a:prstDash val="solid"/>
                </a:ln>
                <a:solidFill>
                  <a:srgbClr val="00B0F0"/>
                </a:solidFill>
                <a:effectLst>
                  <a:outerShdw blurRad="41275" dist="20320" dir="1800000" algn="tl" rotWithShape="0">
                    <a:srgbClr val="000000">
                      <a:alpha val="40000"/>
                    </a:srgbClr>
                  </a:outerShdw>
                </a:effectLst>
              </a:rPr>
              <a:t>sense for you.</a:t>
            </a:r>
          </a:p>
        </p:txBody>
      </p:sp>
      <p:sp>
        <p:nvSpPr>
          <p:cNvPr id="6" name="Rectangle 5"/>
          <p:cNvSpPr/>
          <p:nvPr/>
        </p:nvSpPr>
        <p:spPr>
          <a:xfrm>
            <a:off x="986589" y="651296"/>
            <a:ext cx="7315200" cy="7283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84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1+#ppt_w/2"/>
                                          </p:val>
                                        </p:tav>
                                        <p:tav tm="100000">
                                          <p:val>
                                            <p:strVal val="#ppt_x"/>
                                          </p:val>
                                        </p:tav>
                                      </p:tavLst>
                                    </p:anim>
                                    <p:anim calcmode="lin" valueType="num">
                                      <p:cBhvr additive="base">
                                        <p:cTn id="5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8"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41B99FC8-9F8F-C6B6-7C6E-FB41E7EFC94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55F75EA-33D6-9EE1-A31A-E5BCDBC46576}"/>
              </a:ext>
            </a:extLst>
          </p:cNvPr>
          <p:cNvSpPr>
            <a:spLocks noGrp="1"/>
          </p:cNvSpPr>
          <p:nvPr>
            <p:ph type="title"/>
          </p:nvPr>
        </p:nvSpPr>
        <p:spPr/>
        <p:txBody>
          <a:bodyPr/>
          <a:lstStyle/>
          <a:p>
            <a:r>
              <a:rPr lang="en-US" dirty="0" smtClean="0">
                <a:latin typeface="Segoe UI"/>
                <a:cs typeface="Segoe UI"/>
              </a:rPr>
              <a:t>Things to Watch Out For</a:t>
            </a:r>
            <a:endParaRPr lang="en-US" dirty="0"/>
          </a:p>
        </p:txBody>
      </p:sp>
      <p:sp>
        <p:nvSpPr>
          <p:cNvPr id="3" name="Content Placeholder 2">
            <a:extLst>
              <a:ext uri="{FF2B5EF4-FFF2-40B4-BE49-F238E27FC236}">
                <a16:creationId xmlns="" xmlns:a16="http://schemas.microsoft.com/office/drawing/2014/main" id="{0B0D45E4-2C28-F614-4C60-62E4BEC62BA6}"/>
              </a:ext>
            </a:extLst>
          </p:cNvPr>
          <p:cNvSpPr>
            <a:spLocks noGrp="1"/>
          </p:cNvSpPr>
          <p:nvPr>
            <p:ph idx="1"/>
          </p:nvPr>
        </p:nvSpPr>
        <p:spPr/>
        <p:txBody>
          <a:bodyPr vert="horz" lIns="91440" tIns="45720" rIns="91440" bIns="45720" rtlCol="0" anchor="t">
            <a:normAutofit lnSpcReduction="10000"/>
          </a:bodyPr>
          <a:lstStyle/>
          <a:p>
            <a:r>
              <a:rPr lang="en-US" dirty="0" smtClean="0">
                <a:solidFill>
                  <a:srgbClr val="F4F7FB"/>
                </a:solidFill>
                <a:latin typeface="Segoe UI"/>
                <a:ea typeface="+mn-lt"/>
                <a:cs typeface="+mn-lt"/>
              </a:rPr>
              <a:t>Beware of crazy people with API access</a:t>
            </a:r>
          </a:p>
          <a:p>
            <a:pPr lvl="1"/>
            <a:r>
              <a:rPr lang="en-US" dirty="0" smtClean="0">
                <a:solidFill>
                  <a:srgbClr val="F4F7FB"/>
                </a:solidFill>
                <a:latin typeface="Segoe UI"/>
                <a:ea typeface="+mn-lt"/>
                <a:cs typeface="+mn-lt"/>
              </a:rPr>
              <a:t>Watch your audit log if you start handing out API keys</a:t>
            </a:r>
          </a:p>
          <a:p>
            <a:r>
              <a:rPr lang="en-US" dirty="0" smtClean="0">
                <a:solidFill>
                  <a:srgbClr val="F4F7FB"/>
                </a:solidFill>
                <a:latin typeface="Segoe UI"/>
                <a:ea typeface="+mn-lt"/>
                <a:cs typeface="+mn-lt"/>
              </a:rPr>
              <a:t>If you’re doing Automated Federation via API calls this way, you’ll need a “flatter” configuration approach; no multi-layer inheritance templates, no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that include </a:t>
            </a:r>
            <a:r>
              <a:rPr lang="en-US" dirty="0" err="1" smtClean="0">
                <a:solidFill>
                  <a:srgbClr val="F4F7FB"/>
                </a:solidFill>
                <a:latin typeface="Segoe UI"/>
                <a:ea typeface="+mn-lt"/>
                <a:cs typeface="+mn-lt"/>
              </a:rPr>
              <a:t>hostgroups</a:t>
            </a:r>
            <a:r>
              <a:rPr lang="en-US" dirty="0" smtClean="0">
                <a:solidFill>
                  <a:srgbClr val="F4F7FB"/>
                </a:solidFill>
                <a:latin typeface="Segoe UI"/>
                <a:ea typeface="+mn-lt"/>
                <a:cs typeface="+mn-lt"/>
              </a:rPr>
              <a:t>, etc.  The simpler, the better.</a:t>
            </a:r>
          </a:p>
          <a:p>
            <a:pPr lvl="1"/>
            <a:r>
              <a:rPr lang="en-US" dirty="0" smtClean="0">
                <a:solidFill>
                  <a:srgbClr val="F4F7FB"/>
                </a:solidFill>
                <a:latin typeface="Segoe UI"/>
                <a:ea typeface="+mn-lt"/>
                <a:cs typeface="+mn-lt"/>
              </a:rPr>
              <a:t>Remember: The goal is to distribute processing </a:t>
            </a:r>
            <a:r>
              <a:rPr lang="en-US" u="sng" dirty="0" smtClean="0">
                <a:solidFill>
                  <a:srgbClr val="F4F7FB"/>
                </a:solidFill>
                <a:latin typeface="Segoe UI"/>
                <a:ea typeface="+mn-lt"/>
                <a:cs typeface="+mn-lt"/>
              </a:rPr>
              <a:t>not</a:t>
            </a:r>
            <a:r>
              <a:rPr lang="en-US" dirty="0" smtClean="0">
                <a:solidFill>
                  <a:srgbClr val="F4F7FB"/>
                </a:solidFill>
                <a:latin typeface="Segoe UI"/>
                <a:ea typeface="+mn-lt"/>
                <a:cs typeface="+mn-lt"/>
              </a:rPr>
              <a:t> simplify configuration</a:t>
            </a:r>
          </a:p>
          <a:p>
            <a:r>
              <a:rPr lang="en-US" dirty="0" smtClean="0">
                <a:solidFill>
                  <a:srgbClr val="F4F7FB"/>
                </a:solidFill>
                <a:latin typeface="Segoe UI"/>
                <a:ea typeface="+mn-lt"/>
                <a:cs typeface="+mn-lt"/>
              </a:rPr>
              <a:t>If you are going to use self-aware services, then I beg of you, please use service templates.  Otherwise you’ll spend way more time making your self-aware </a:t>
            </a:r>
            <a:r>
              <a:rPr lang="en-US" i="1" dirty="0" err="1" smtClean="0">
                <a:solidFill>
                  <a:srgbClr val="F4F7FB"/>
                </a:solidFill>
                <a:latin typeface="Segoe UI"/>
                <a:ea typeface="+mn-lt"/>
                <a:cs typeface="+mn-lt"/>
              </a:rPr>
              <a:t>service_descriptions</a:t>
            </a:r>
            <a:r>
              <a:rPr lang="en-US" dirty="0" smtClean="0">
                <a:solidFill>
                  <a:srgbClr val="F4F7FB"/>
                </a:solidFill>
                <a:latin typeface="Segoe UI"/>
                <a:ea typeface="+mn-lt"/>
                <a:cs typeface="+mn-lt"/>
              </a:rPr>
              <a:t> and </a:t>
            </a:r>
            <a:r>
              <a:rPr lang="en-US" i="1" dirty="0" err="1" smtClean="0">
                <a:solidFill>
                  <a:srgbClr val="F4F7FB"/>
                </a:solidFill>
                <a:latin typeface="Segoe UI"/>
                <a:ea typeface="+mn-lt"/>
                <a:cs typeface="+mn-lt"/>
              </a:rPr>
              <a:t>check_commands</a:t>
            </a:r>
            <a:r>
              <a:rPr lang="en-US" dirty="0" smtClean="0">
                <a:solidFill>
                  <a:srgbClr val="F4F7FB"/>
                </a:solidFill>
                <a:latin typeface="Segoe UI"/>
                <a:ea typeface="+mn-lt"/>
                <a:cs typeface="+mn-lt"/>
              </a:rPr>
              <a:t> than you need to.</a:t>
            </a:r>
          </a:p>
          <a:p>
            <a:pPr lvl="1"/>
            <a:r>
              <a:rPr lang="en-US" dirty="0" smtClean="0">
                <a:solidFill>
                  <a:srgbClr val="F4F7FB"/>
                </a:solidFill>
                <a:latin typeface="Segoe UI"/>
                <a:ea typeface="+mn-lt"/>
                <a:cs typeface="+mn-lt"/>
              </a:rPr>
              <a:t>Also, seek professional mental health counselling.  Think of the children.</a:t>
            </a:r>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D4A8A640-0540-F2CD-CDD9-8BBA0B47323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4748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7D7DB8E2-DFC6-B2D9-0086-EE5012A965BB}"/>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1ACBF20B-1B9A-2A15-2C98-0C32C59F1D74}"/>
              </a:ext>
            </a:extLst>
          </p:cNvPr>
          <p:cNvPicPr>
            <a:picLocks noChangeAspect="1"/>
          </p:cNvPicPr>
          <p:nvPr/>
        </p:nvPicPr>
        <p:blipFill>
          <a:blip r:embed="rId2"/>
          <a:srcRect t="5574" b="5574"/>
          <a:stretch>
            <a:fillRect/>
          </a:stretch>
        </p:blipFill>
        <p:spPr>
          <a:xfrm>
            <a:off x="1" y="1"/>
            <a:ext cx="12192000" cy="68579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321" y="0"/>
            <a:ext cx="6843357" cy="6858000"/>
          </a:xfrm>
          <a:prstGeom prst="rect">
            <a:avLst/>
          </a:prstGeom>
        </p:spPr>
      </p:pic>
      <p:sp>
        <p:nvSpPr>
          <p:cNvPr id="8" name="Rectangle 7">
            <a:extLst>
              <a:ext uri="{FF2B5EF4-FFF2-40B4-BE49-F238E27FC236}">
                <a16:creationId xmlns="" xmlns:a16="http://schemas.microsoft.com/office/drawing/2014/main" id="{9935C248-13F3-CCFA-B344-2B675AC79575}"/>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0A5A3B72-5377-7556-24B0-26505FDC3E79}"/>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rgbClr val="F4F7FB"/>
                </a:solidFill>
                <a:latin typeface="Segoe UI"/>
                <a:cs typeface="Segoe UI"/>
              </a:rPr>
              <a:t>Thank You</a:t>
            </a:r>
            <a:endParaRPr lang="en-US" sz="5400">
              <a:solidFill>
                <a:srgbClr val="000000"/>
              </a:solidFill>
              <a:latin typeface="Segoe UI"/>
              <a:cs typeface="Segoe UI"/>
            </a:endParaRPr>
          </a:p>
        </p:txBody>
      </p:sp>
      <p:sp>
        <p:nvSpPr>
          <p:cNvPr id="16" name="Content Placeholder 2">
            <a:extLst>
              <a:ext uri="{FF2B5EF4-FFF2-40B4-BE49-F238E27FC236}">
                <a16:creationId xmlns="" xmlns:a16="http://schemas.microsoft.com/office/drawing/2014/main" id="{10139609-26F9-31FF-FAE9-EA5796D57943}"/>
              </a:ext>
            </a:extLst>
          </p:cNvPr>
          <p:cNvSpPr txBox="1">
            <a:spLocks/>
          </p:cNvSpPr>
          <p:nvPr/>
        </p:nvSpPr>
        <p:spPr>
          <a:xfrm>
            <a:off x="2325949" y="4017804"/>
            <a:ext cx="7538405" cy="1014107"/>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Eric Loyd</a:t>
            </a:r>
            <a:br>
              <a:rPr lang="en-US" sz="2200" dirty="0" smtClean="0">
                <a:solidFill>
                  <a:srgbClr val="F4F7FB"/>
                </a:solidFill>
                <a:latin typeface="Segoe UI"/>
                <a:cs typeface="Segoe UI"/>
              </a:rPr>
            </a:br>
            <a:r>
              <a:rPr lang="en-US" sz="2200" dirty="0" err="1" smtClean="0">
                <a:solidFill>
                  <a:srgbClr val="F4F7FB"/>
                </a:solidFill>
                <a:latin typeface="Segoe UI"/>
                <a:cs typeface="Segoe UI"/>
              </a:rPr>
              <a:t>eloyd@everwatch.global</a:t>
            </a:r>
            <a:r>
              <a:rPr lang="en-US" sz="2200" dirty="0" smtClean="0">
                <a:solidFill>
                  <a:srgbClr val="F4F7FB"/>
                </a:solidFill>
                <a:latin typeface="Segoe UI"/>
                <a:cs typeface="Segoe UI"/>
              </a:rPr>
              <a:t/>
            </a:r>
            <a:br>
              <a:rPr lang="en-US" sz="2200" dirty="0" smtClean="0">
                <a:solidFill>
                  <a:srgbClr val="F4F7FB"/>
                </a:solidFill>
                <a:latin typeface="Segoe UI"/>
                <a:cs typeface="Segoe UI"/>
              </a:rPr>
            </a:br>
            <a:r>
              <a:rPr lang="en-US" sz="2200" dirty="0" smtClean="0">
                <a:solidFill>
                  <a:srgbClr val="F4F7FB"/>
                </a:solidFill>
                <a:latin typeface="Segoe UI"/>
                <a:cs typeface="Segoe UI"/>
              </a:rPr>
              <a:t>https://github.com/everwatch	https://astropotamus.com</a:t>
            </a:r>
            <a:endParaRPr lang="en-US" sz="2200" dirty="0">
              <a:solidFill>
                <a:srgbClr val="000000"/>
              </a:solidFill>
              <a:latin typeface="Segoe UI"/>
              <a:cs typeface="Segoe UI"/>
            </a:endParaRPr>
          </a:p>
          <a:p>
            <a:pPr algn="ctr"/>
            <a:endParaRPr lang="en-US" sz="2200" dirty="0">
              <a:solidFill>
                <a:srgbClr val="F4F7FB"/>
              </a:solidFill>
              <a:latin typeface="Segoe UI"/>
              <a:cs typeface="Segoe UI"/>
            </a:endParaRPr>
          </a:p>
        </p:txBody>
      </p:sp>
      <p:sp>
        <p:nvSpPr>
          <p:cNvPr id="3" name="TextBox 2">
            <a:extLst>
              <a:ext uri="{FF2B5EF4-FFF2-40B4-BE49-F238E27FC236}">
                <a16:creationId xmlns="" xmlns:a16="http://schemas.microsoft.com/office/drawing/2014/main" id="{C73FEE4B-F3F1-C4A8-768C-DAFC2B771AD5}"/>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839145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36EE747-E063-DD66-37B5-E7D389DCA25A}"/>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3CCDBE34-9583-42F6-281E-3435C8EBC3FC}"/>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695DC687-30E4-F465-60BA-B7913396FE21}"/>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98259E50-34B2-7E3D-4B6E-822315E5DF94}"/>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787399"/>
            <a:ext cx="12252960" cy="3953376"/>
          </a:xfrm>
          <a:prstGeom prst="rect">
            <a:avLst/>
          </a:prstGeom>
        </p:spPr>
      </p:pic>
      <p:sp>
        <p:nvSpPr>
          <p:cNvPr id="14" name="Title 1">
            <a:extLst>
              <a:ext uri="{FF2B5EF4-FFF2-40B4-BE49-F238E27FC236}">
                <a16:creationId xmlns="" xmlns:a16="http://schemas.microsoft.com/office/drawing/2014/main" id="{B5E3F489-798A-85FF-C3FE-4C8493F46DE3}"/>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rgbClr val="F4F7FB"/>
                </a:solidFill>
                <a:latin typeface="Segoe UI"/>
                <a:cs typeface="Segoe UI"/>
              </a:rPr>
              <a:t>Q&amp;A Session</a:t>
            </a:r>
          </a:p>
        </p:txBody>
      </p:sp>
      <p:sp>
        <p:nvSpPr>
          <p:cNvPr id="3" name="TextBox 2">
            <a:extLst>
              <a:ext uri="{FF2B5EF4-FFF2-40B4-BE49-F238E27FC236}">
                <a16:creationId xmlns="" xmlns:a16="http://schemas.microsoft.com/office/drawing/2014/main" id="{04850ACF-3046-4B9C-45C0-EED8B90B632A}"/>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
        <p:nvSpPr>
          <p:cNvPr id="10" name="Title 1">
            <a:extLst>
              <a:ext uri="{FF2B5EF4-FFF2-40B4-BE49-F238E27FC236}">
                <a16:creationId xmlns="" xmlns:a16="http://schemas.microsoft.com/office/drawing/2014/main" id="{FE526BD9-EF77-A6F7-9074-69D1CB6A8CEF}"/>
              </a:ext>
            </a:extLst>
          </p:cNvPr>
          <p:cNvSpPr txBox="1">
            <a:spLocks/>
          </p:cNvSpPr>
          <p:nvPr/>
        </p:nvSpPr>
        <p:spPr>
          <a:xfrm>
            <a:off x="684212" y="4487332"/>
            <a:ext cx="10555288" cy="150706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Segoe UI"/>
                <a:cs typeface="Segoe UI"/>
              </a:rPr>
              <a:t>Northern Lights, October 2024</a:t>
            </a:r>
            <a:endParaRPr lang="en-US" dirty="0">
              <a:latin typeface="Segoe UI"/>
              <a:cs typeface="Segoe UI"/>
            </a:endParaRPr>
          </a:p>
        </p:txBody>
      </p:sp>
      <p:sp>
        <p:nvSpPr>
          <p:cNvPr id="11" name="Content Placeholder 2">
            <a:extLst>
              <a:ext uri="{FF2B5EF4-FFF2-40B4-BE49-F238E27FC236}">
                <a16:creationId xmlns="" xmlns:a16="http://schemas.microsoft.com/office/drawing/2014/main" id="{10139609-26F9-31FF-FAE9-EA5796D57943}"/>
              </a:ext>
            </a:extLst>
          </p:cNvPr>
          <p:cNvSpPr txBox="1">
            <a:spLocks/>
          </p:cNvSpPr>
          <p:nvPr/>
        </p:nvSpPr>
        <p:spPr>
          <a:xfrm>
            <a:off x="2325949" y="4017804"/>
            <a:ext cx="7538405" cy="1014107"/>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Eric Loyd</a:t>
            </a:r>
            <a:br>
              <a:rPr lang="en-US" sz="2200" dirty="0" smtClean="0">
                <a:solidFill>
                  <a:srgbClr val="F4F7FB"/>
                </a:solidFill>
                <a:latin typeface="Segoe UI"/>
                <a:cs typeface="Segoe UI"/>
              </a:rPr>
            </a:br>
            <a:r>
              <a:rPr lang="en-US" sz="2200" dirty="0" err="1" smtClean="0">
                <a:solidFill>
                  <a:srgbClr val="F4F7FB"/>
                </a:solidFill>
                <a:latin typeface="Segoe UI"/>
                <a:cs typeface="Segoe UI"/>
              </a:rPr>
              <a:t>eloyd@everwatch.global</a:t>
            </a:r>
            <a:r>
              <a:rPr lang="en-US" sz="2200" dirty="0" smtClean="0">
                <a:solidFill>
                  <a:srgbClr val="F4F7FB"/>
                </a:solidFill>
                <a:latin typeface="Segoe UI"/>
                <a:cs typeface="Segoe UI"/>
              </a:rPr>
              <a:t/>
            </a:r>
            <a:br>
              <a:rPr lang="en-US" sz="2200" dirty="0" smtClean="0">
                <a:solidFill>
                  <a:srgbClr val="F4F7FB"/>
                </a:solidFill>
                <a:latin typeface="Segoe UI"/>
                <a:cs typeface="Segoe UI"/>
              </a:rPr>
            </a:br>
            <a:r>
              <a:rPr lang="en-US" sz="2200" dirty="0" smtClean="0">
                <a:solidFill>
                  <a:srgbClr val="F4F7FB"/>
                </a:solidFill>
                <a:latin typeface="Segoe UI"/>
                <a:cs typeface="Segoe UI"/>
              </a:rPr>
              <a:t>https://github.com/everwatch	https://astropotamus.com</a:t>
            </a:r>
            <a:endParaRPr lang="en-US" sz="2200" dirty="0">
              <a:solidFill>
                <a:srgbClr val="000000"/>
              </a:solidFill>
              <a:latin typeface="Segoe UI"/>
              <a:cs typeface="Segoe UI"/>
            </a:endParaRPr>
          </a:p>
          <a:p>
            <a:pPr algn="ctr"/>
            <a:endParaRPr lang="en-US" sz="2200" dirty="0">
              <a:solidFill>
                <a:srgbClr val="F4F7FB"/>
              </a:solidFill>
              <a:latin typeface="Segoe UI"/>
              <a:cs typeface="Segoe UI"/>
            </a:endParaRPr>
          </a:p>
        </p:txBody>
      </p:sp>
    </p:spTree>
    <p:extLst>
      <p:ext uri="{BB962C8B-B14F-4D97-AF65-F5344CB8AC3E}">
        <p14:creationId xmlns:p14="http://schemas.microsoft.com/office/powerpoint/2010/main" val="4254418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CDB90E-A5A2-672C-842A-88F26291F20C}"/>
              </a:ext>
            </a:extLst>
          </p:cNvPr>
          <p:cNvSpPr>
            <a:spLocks noGrp="1"/>
          </p:cNvSpPr>
          <p:nvPr>
            <p:ph type="title"/>
          </p:nvPr>
        </p:nvSpPr>
        <p:spPr>
          <a:xfrm>
            <a:off x="609602" y="1396999"/>
            <a:ext cx="2786388" cy="2032001"/>
          </a:xfrm>
        </p:spPr>
        <p:txBody>
          <a:bodyPr anchor="t">
            <a:normAutofit/>
          </a:bodyPr>
          <a:lstStyle/>
          <a:p>
            <a:r>
              <a:rPr lang="en-US" sz="2800" dirty="0">
                <a:latin typeface="Segoe UI"/>
                <a:cs typeface="Segoe UI"/>
              </a:rPr>
              <a:t>Agenda</a:t>
            </a:r>
          </a:p>
        </p:txBody>
      </p:sp>
      <p:sp>
        <p:nvSpPr>
          <p:cNvPr id="3" name="Content Placeholder 2">
            <a:extLst>
              <a:ext uri="{FF2B5EF4-FFF2-40B4-BE49-F238E27FC236}">
                <a16:creationId xmlns="" xmlns:a16="http://schemas.microsoft.com/office/drawing/2014/main" id="{8D1F76C1-1494-0530-B4DB-6CAEF8682932}"/>
              </a:ext>
            </a:extLst>
          </p:cNvPr>
          <p:cNvSpPr>
            <a:spLocks noGrp="1"/>
          </p:cNvSpPr>
          <p:nvPr>
            <p:ph idx="1"/>
          </p:nvPr>
        </p:nvSpPr>
        <p:spPr>
          <a:xfrm>
            <a:off x="3980408" y="1483360"/>
            <a:ext cx="7013171" cy="4430096"/>
          </a:xfrm>
        </p:spPr>
        <p:txBody>
          <a:bodyPr vert="horz" lIns="91440" tIns="45720" rIns="91440" bIns="45720" rtlCol="0" anchor="t">
            <a:normAutofit/>
          </a:bodyPr>
          <a:lstStyle/>
          <a:p>
            <a:pPr marL="457200" indent="-457200">
              <a:buAutoNum type="arabicPeriod"/>
            </a:pPr>
            <a:r>
              <a:rPr lang="en-US" sz="2400" dirty="0" smtClean="0">
                <a:solidFill>
                  <a:srgbClr val="F4F7FB"/>
                </a:solidFill>
                <a:latin typeface="Segoe UI"/>
                <a:ea typeface="+mn-lt"/>
                <a:cs typeface="+mn-lt"/>
              </a:rPr>
              <a:t>A very brief overview of the Nagios XI API</a:t>
            </a:r>
          </a:p>
          <a:p>
            <a:pPr marL="457200" indent="-457200">
              <a:buAutoNum type="arabicPeriod"/>
            </a:pPr>
            <a:r>
              <a:rPr lang="en-US" sz="2400" dirty="0" smtClean="0">
                <a:solidFill>
                  <a:srgbClr val="F4F7FB"/>
                </a:solidFill>
                <a:latin typeface="Segoe UI"/>
                <a:ea typeface="+mn-lt"/>
                <a:cs typeface="+mn-lt"/>
              </a:rPr>
              <a:t>“Command line” </a:t>
            </a:r>
            <a:r>
              <a:rPr lang="en-US" sz="2400" dirty="0">
                <a:solidFill>
                  <a:srgbClr val="F4F7FB"/>
                </a:solidFill>
                <a:latin typeface="Segoe UI"/>
                <a:ea typeface="+mn-lt"/>
                <a:cs typeface="+mn-lt"/>
              </a:rPr>
              <a:t>version of the </a:t>
            </a:r>
            <a:r>
              <a:rPr lang="en-US" sz="2400" dirty="0" smtClean="0">
                <a:solidFill>
                  <a:srgbClr val="F4F7FB"/>
                </a:solidFill>
                <a:latin typeface="Segoe UI"/>
                <a:ea typeface="+mn-lt"/>
                <a:cs typeface="+mn-lt"/>
              </a:rPr>
              <a:t>GUI</a:t>
            </a:r>
            <a:endParaRPr lang="en-US" sz="2400" dirty="0">
              <a:solidFill>
                <a:srgbClr val="F4F7FB"/>
              </a:solidFill>
              <a:latin typeface="Segoe UI"/>
              <a:ea typeface="+mn-lt"/>
              <a:cs typeface="+mn-lt"/>
            </a:endParaRPr>
          </a:p>
          <a:p>
            <a:pPr marL="457200" indent="-457200">
              <a:buAutoNum type="arabicPeriod"/>
            </a:pPr>
            <a:r>
              <a:rPr lang="en-US" sz="2400" dirty="0" smtClean="0">
                <a:solidFill>
                  <a:srgbClr val="F4F7FB"/>
                </a:solidFill>
                <a:latin typeface="Segoe UI"/>
                <a:ea typeface="+mn-lt"/>
                <a:cs typeface="+mn-lt"/>
              </a:rPr>
              <a:t>Automated </a:t>
            </a:r>
            <a:r>
              <a:rPr lang="en-US" sz="2400" dirty="0">
                <a:solidFill>
                  <a:srgbClr val="F4F7FB"/>
                </a:solidFill>
                <a:latin typeface="Segoe UI"/>
                <a:ea typeface="+mn-lt"/>
                <a:cs typeface="+mn-lt"/>
              </a:rPr>
              <a:t>federation </a:t>
            </a:r>
            <a:r>
              <a:rPr lang="en-US" sz="2400" dirty="0" smtClean="0">
                <a:solidFill>
                  <a:srgbClr val="F4F7FB"/>
                </a:solidFill>
                <a:latin typeface="Segoe UI"/>
                <a:ea typeface="+mn-lt"/>
                <a:cs typeface="+mn-lt"/>
              </a:rPr>
              <a:t>Nagios </a:t>
            </a:r>
            <a:r>
              <a:rPr lang="en-US" sz="2400" dirty="0">
                <a:solidFill>
                  <a:srgbClr val="F4F7FB"/>
                </a:solidFill>
                <a:latin typeface="Segoe UI"/>
                <a:ea typeface="+mn-lt"/>
                <a:cs typeface="+mn-lt"/>
              </a:rPr>
              <a:t>XI </a:t>
            </a:r>
            <a:r>
              <a:rPr lang="en-US" sz="2400" dirty="0" smtClean="0">
                <a:solidFill>
                  <a:srgbClr val="F4F7FB"/>
                </a:solidFill>
                <a:latin typeface="Segoe UI"/>
                <a:ea typeface="+mn-lt"/>
                <a:cs typeface="+mn-lt"/>
              </a:rPr>
              <a:t>Core*</a:t>
            </a:r>
            <a:endParaRPr lang="en-US" sz="2400" dirty="0">
              <a:solidFill>
                <a:srgbClr val="F4F7FB"/>
              </a:solidFill>
              <a:latin typeface="Segoe UI"/>
              <a:ea typeface="+mn-lt"/>
              <a:cs typeface="+mn-lt"/>
            </a:endParaRPr>
          </a:p>
          <a:p>
            <a:pPr marL="457200" indent="-457200">
              <a:buAutoNum type="arabicPeriod"/>
            </a:pPr>
            <a:r>
              <a:rPr lang="en-US" sz="2400" dirty="0" smtClean="0">
                <a:solidFill>
                  <a:srgbClr val="F4F7FB"/>
                </a:solidFill>
                <a:latin typeface="Segoe UI"/>
                <a:ea typeface="+mn-lt"/>
                <a:cs typeface="Segoe UI"/>
              </a:rPr>
              <a:t>Self-aware </a:t>
            </a:r>
            <a:r>
              <a:rPr lang="en-US" sz="2400" dirty="0">
                <a:solidFill>
                  <a:srgbClr val="F4F7FB"/>
                </a:solidFill>
                <a:latin typeface="Segoe UI"/>
                <a:ea typeface="+mn-lt"/>
                <a:cs typeface="Segoe UI"/>
              </a:rPr>
              <a:t>Nagios XI </a:t>
            </a:r>
            <a:r>
              <a:rPr lang="en-US" sz="2400" dirty="0" smtClean="0">
                <a:solidFill>
                  <a:srgbClr val="F4F7FB"/>
                </a:solidFill>
                <a:latin typeface="Segoe UI"/>
                <a:ea typeface="+mn-lt"/>
                <a:cs typeface="Segoe UI"/>
              </a:rPr>
              <a:t>services</a:t>
            </a:r>
          </a:p>
          <a:p>
            <a:pPr marL="457200" indent="-457200">
              <a:buAutoNum type="arabicPeriod"/>
            </a:pPr>
            <a:endParaRPr lang="en-US" sz="2400" dirty="0">
              <a:solidFill>
                <a:srgbClr val="F4F7FB"/>
              </a:solidFill>
              <a:latin typeface="Segoe UI"/>
              <a:ea typeface="+mn-lt"/>
              <a:cs typeface="Segoe UI"/>
            </a:endParaRPr>
          </a:p>
          <a:p>
            <a:pPr marL="0" indent="0">
              <a:buNone/>
            </a:pPr>
            <a:endParaRPr lang="en-US" sz="2400" dirty="0" smtClean="0">
              <a:solidFill>
                <a:srgbClr val="F4F7FB"/>
              </a:solidFill>
              <a:latin typeface="Segoe UI"/>
              <a:ea typeface="+mn-lt"/>
              <a:cs typeface="Segoe UI"/>
            </a:endParaRPr>
          </a:p>
          <a:p>
            <a:pPr marL="0" indent="0">
              <a:buNone/>
            </a:pPr>
            <a:r>
              <a:rPr lang="en-US" sz="2400" dirty="0" smtClean="0">
                <a:solidFill>
                  <a:srgbClr val="F4F7FB"/>
                </a:solidFill>
                <a:latin typeface="Segoe UI"/>
                <a:ea typeface="+mn-lt"/>
                <a:cs typeface="Segoe UI"/>
              </a:rPr>
              <a:t>*The new Nagios Mod </a:t>
            </a:r>
            <a:r>
              <a:rPr lang="en-US" sz="2400" dirty="0" err="1" smtClean="0">
                <a:solidFill>
                  <a:srgbClr val="F4F7FB"/>
                </a:solidFill>
                <a:latin typeface="Segoe UI"/>
                <a:ea typeface="+mn-lt"/>
                <a:cs typeface="Segoe UI"/>
              </a:rPr>
              <a:t>Gearman</a:t>
            </a:r>
            <a:r>
              <a:rPr lang="en-US" sz="2400" dirty="0" smtClean="0">
                <a:solidFill>
                  <a:srgbClr val="F4F7FB"/>
                </a:solidFill>
                <a:latin typeface="Segoe UI"/>
                <a:ea typeface="+mn-lt"/>
                <a:cs typeface="Segoe UI"/>
              </a:rPr>
              <a:t> of 2024R2.2 effectively supersedes this, but it’s still cool and can be done with all versions of XI.</a:t>
            </a:r>
            <a:endParaRPr lang="en-US" sz="2400" dirty="0">
              <a:solidFill>
                <a:srgbClr val="F4F7FB"/>
              </a:solidFill>
              <a:latin typeface="Segoe UI"/>
              <a:ea typeface="+mn-lt"/>
              <a:cs typeface="+mn-lt"/>
            </a:endParaRPr>
          </a:p>
        </p:txBody>
      </p:sp>
      <p:sp>
        <p:nvSpPr>
          <p:cNvPr id="9" name="TextBox 8">
            <a:extLst>
              <a:ext uri="{FF2B5EF4-FFF2-40B4-BE49-F238E27FC236}">
                <a16:creationId xmlns="" xmlns:a16="http://schemas.microsoft.com/office/drawing/2014/main" id="{E750285A-372D-6A6D-23F1-EF1BD0DF2D29}"/>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19011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644" y="-1143000"/>
            <a:ext cx="6856713" cy="9144000"/>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Western Veil </a:t>
            </a:r>
            <a:r>
              <a:rPr lang="en-US" dirty="0">
                <a:latin typeface="Segoe UI"/>
                <a:cs typeface="Segoe UI"/>
              </a:rPr>
              <a:t>Nebula (NGC </a:t>
            </a:r>
            <a:r>
              <a:rPr lang="en-US" dirty="0" smtClean="0">
                <a:latin typeface="Segoe UI"/>
                <a:cs typeface="Segoe UI"/>
              </a:rPr>
              <a:t>6960)</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844372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The Nagios XI API</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Have you ever actually clicked on the help icon?</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3280450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The Nagios XI API</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Click on the “help” button sometime, and you’ll get documentation</a:t>
            </a:r>
          </a:p>
          <a:p>
            <a:r>
              <a:rPr lang="en-US" dirty="0" smtClean="0">
                <a:solidFill>
                  <a:srgbClr val="F4F7FB"/>
                </a:solidFill>
                <a:latin typeface="Segoe UI"/>
                <a:ea typeface="+mn-lt"/>
                <a:cs typeface="+mn-lt"/>
              </a:rPr>
              <a:t>The API provides full* read and write access to hosts, services, users, configuration, history, and more</a:t>
            </a:r>
          </a:p>
          <a:p>
            <a:r>
              <a:rPr lang="en-US" dirty="0" smtClean="0">
                <a:solidFill>
                  <a:srgbClr val="F4F7FB"/>
                </a:solidFill>
                <a:latin typeface="Segoe UI"/>
                <a:ea typeface="+mn-lt"/>
                <a:cs typeface="+mn-lt"/>
              </a:rPr>
              <a:t>You need to have API access activated for a user</a:t>
            </a:r>
          </a:p>
          <a:p>
            <a:pPr lvl="1"/>
            <a:r>
              <a:rPr lang="en-US" dirty="0" smtClean="0">
                <a:solidFill>
                  <a:srgbClr val="F4F7FB"/>
                </a:solidFill>
                <a:latin typeface="Segoe UI"/>
                <a:ea typeface="+mn-lt"/>
                <a:cs typeface="+mn-lt"/>
              </a:rPr>
              <a:t>And you need that user’s API key</a:t>
            </a:r>
          </a:p>
          <a:p>
            <a:r>
              <a:rPr lang="en-US" dirty="0" smtClean="0">
                <a:solidFill>
                  <a:srgbClr val="F4F7FB"/>
                </a:solidFill>
                <a:latin typeface="Segoe UI"/>
                <a:ea typeface="+mn-lt"/>
                <a:cs typeface="+mn-lt"/>
              </a:rPr>
              <a:t>With this, you can get all sorts of information via </a:t>
            </a:r>
            <a:r>
              <a:rPr lang="en-US" dirty="0" smtClean="0">
                <a:solidFill>
                  <a:srgbClr val="F4F7FB"/>
                </a:solidFill>
                <a:latin typeface="Consolas" panose="020B0609020204030204" pitchFamily="49" charset="0"/>
                <a:ea typeface="+mn-lt"/>
                <a:cs typeface="+mn-lt"/>
              </a:rPr>
              <a:t>#!/bin/bash</a:t>
            </a:r>
          </a:p>
          <a:p>
            <a:endParaRPr lang="en-US" dirty="0" smtClean="0">
              <a:solidFill>
                <a:srgbClr val="F4F7FB"/>
              </a:solidFill>
              <a:latin typeface="Segoe UI"/>
              <a:ea typeface="+mn-lt"/>
              <a:cs typeface="+mn-lt"/>
            </a:endParaRPr>
          </a:p>
          <a:p>
            <a:pPr marL="0" indent="0">
              <a:buNone/>
            </a:pPr>
            <a:r>
              <a:rPr lang="en-US" dirty="0" smtClean="0">
                <a:solidFill>
                  <a:srgbClr val="F4F7FB"/>
                </a:solidFill>
                <a:latin typeface="Segoe UI"/>
                <a:ea typeface="+mn-lt"/>
                <a:cs typeface="+mn-lt"/>
              </a:rPr>
              <a:t>*Some very esoteric things can’t be done [yet?] via the API</a:t>
            </a: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257" y="430243"/>
            <a:ext cx="29241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8600536" y="1768415"/>
            <a:ext cx="1397479" cy="483079"/>
          </a:xfrm>
          <a:prstGeom prst="ellipse">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257" y="4559969"/>
            <a:ext cx="19145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rved Left Arrow 14"/>
          <p:cNvSpPr/>
          <p:nvPr/>
        </p:nvSpPr>
        <p:spPr>
          <a:xfrm>
            <a:off x="9998015" y="1928002"/>
            <a:ext cx="801657" cy="3298715"/>
          </a:xfrm>
          <a:prstGeom prst="curved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5479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5548734-6D54-082A-966E-A5BBA111A076}"/>
            </a:ext>
          </a:extLst>
        </p:cNvPr>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4087657"/>
            <a:ext cx="7315200" cy="10945657"/>
          </a:xfrm>
          <a:prstGeom prst="rect">
            <a:avLst/>
          </a:prstGeom>
        </p:spPr>
      </p:pic>
      <p:sp>
        <p:nvSpPr>
          <p:cNvPr id="2" name="Title 1">
            <a:extLst>
              <a:ext uri="{FF2B5EF4-FFF2-40B4-BE49-F238E27FC236}">
                <a16:creationId xmlns="" xmlns:a16="http://schemas.microsoft.com/office/drawing/2014/main" id="{FE526BD9-EF77-A6F7-9074-69D1CB6A8CEF}"/>
              </a:ext>
            </a:extLst>
          </p:cNvPr>
          <p:cNvSpPr>
            <a:spLocks noGrp="1"/>
          </p:cNvSpPr>
          <p:nvPr>
            <p:ph type="title"/>
          </p:nvPr>
        </p:nvSpPr>
        <p:spPr/>
        <p:txBody>
          <a:bodyPr/>
          <a:lstStyle/>
          <a:p>
            <a:r>
              <a:rPr lang="en-US" dirty="0" smtClean="0">
                <a:latin typeface="Segoe UI"/>
                <a:cs typeface="Segoe UI"/>
              </a:rPr>
              <a:t>North America Nebula (NGC 7000)</a:t>
            </a:r>
            <a:endParaRPr lang="en-US" dirty="0">
              <a:latin typeface="Segoe UI"/>
              <a:cs typeface="Segoe UI"/>
            </a:endParaRPr>
          </a:p>
        </p:txBody>
      </p:sp>
      <p:sp>
        <p:nvSpPr>
          <p:cNvPr id="4" name="TextBox 3">
            <a:extLst>
              <a:ext uri="{FF2B5EF4-FFF2-40B4-BE49-F238E27FC236}">
                <a16:creationId xmlns="" xmlns:a16="http://schemas.microsoft.com/office/drawing/2014/main" id="{E9E3F451-571E-D376-1DD5-612284006831}"/>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157057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C076C13C-7B1B-B668-5CF4-5B74444D957E}"/>
            </a:ext>
          </a:extLst>
        </p:cNvPr>
        <p:cNvGrpSpPr/>
        <p:nvPr/>
      </p:nvGrpSpPr>
      <p:grpSpPr>
        <a:xfrm>
          <a:off x="0" y="0"/>
          <a:ext cx="0" cy="0"/>
          <a:chOff x="0" y="0"/>
          <a:chExt cx="0" cy="0"/>
        </a:xfrm>
      </p:grpSpPr>
      <p:pic>
        <p:nvPicPr>
          <p:cNvPr id="4" name="Picture 3" descr="A map of the world&#10;&#10;AI-generated content may be incorrect.">
            <a:extLst>
              <a:ext uri="{FF2B5EF4-FFF2-40B4-BE49-F238E27FC236}">
                <a16:creationId xmlns="" xmlns:a16="http://schemas.microsoft.com/office/drawing/2014/main" id="{A0F30655-766F-8509-CB6E-819D9C7F20F5}"/>
              </a:ext>
            </a:extLst>
          </p:cNvPr>
          <p:cNvPicPr>
            <a:picLocks noChangeAspect="1"/>
          </p:cNvPicPr>
          <p:nvPr/>
        </p:nvPicPr>
        <p:blipFill>
          <a:blip r:embed="rId2"/>
          <a:srcRect t="5574" b="5574"/>
          <a:stretch>
            <a:fillRect/>
          </a:stretch>
        </p:blipFill>
        <p:spPr>
          <a:xfrm>
            <a:off x="1" y="1"/>
            <a:ext cx="12192000" cy="6857999"/>
          </a:xfrm>
          <a:prstGeom prst="rect">
            <a:avLst/>
          </a:prstGeom>
        </p:spPr>
      </p:pic>
      <p:sp>
        <p:nvSpPr>
          <p:cNvPr id="9" name="Rectangle 8">
            <a:extLst>
              <a:ext uri="{FF2B5EF4-FFF2-40B4-BE49-F238E27FC236}">
                <a16:creationId xmlns="" xmlns:a16="http://schemas.microsoft.com/office/drawing/2014/main" id="{F642A1C7-C489-DE24-45EB-114044CCFACA}"/>
              </a:ext>
            </a:extLst>
          </p:cNvPr>
          <p:cNvSpPr/>
          <p:nvPr/>
        </p:nvSpPr>
        <p:spPr>
          <a:xfrm>
            <a:off x="-827" y="890"/>
            <a:ext cx="12192354" cy="6858216"/>
          </a:xfrm>
          <a:prstGeom prst="rect">
            <a:avLst/>
          </a:prstGeom>
          <a:solidFill>
            <a:srgbClr val="00061B">
              <a:alpha val="22000"/>
            </a:srgbClr>
          </a:solidFill>
          <a:ln>
            <a:solidFill>
              <a:srgbClr val="0006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CD077A5F-1C3A-A9A8-AFB3-DD2CA4B7DD0A}"/>
              </a:ext>
            </a:extLst>
          </p:cNvPr>
          <p:cNvSpPr/>
          <p:nvPr/>
        </p:nvSpPr>
        <p:spPr>
          <a:xfrm>
            <a:off x="604573" y="4688091"/>
            <a:ext cx="84852" cy="11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 xmlns:a16="http://schemas.microsoft.com/office/drawing/2014/main" id="{218E5CA0-D287-19B8-6EB5-06BD8EDE85B5}"/>
              </a:ext>
            </a:extLst>
          </p:cNvPr>
          <p:cNvSpPr txBox="1">
            <a:spLocks/>
          </p:cNvSpPr>
          <p:nvPr/>
        </p:nvSpPr>
        <p:spPr>
          <a:xfrm>
            <a:off x="2327276" y="1079164"/>
            <a:ext cx="7538405" cy="2774393"/>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dirty="0" smtClean="0">
                <a:solidFill>
                  <a:srgbClr val="F4F7FB"/>
                </a:solidFill>
                <a:latin typeface="Segoe UI"/>
                <a:cs typeface="Segoe UI"/>
              </a:rPr>
              <a:t>Command Line GUI</a:t>
            </a:r>
            <a:endParaRPr lang="en-US" dirty="0"/>
          </a:p>
        </p:txBody>
      </p:sp>
      <p:sp>
        <p:nvSpPr>
          <p:cNvPr id="16" name="Content Placeholder 2">
            <a:extLst>
              <a:ext uri="{FF2B5EF4-FFF2-40B4-BE49-F238E27FC236}">
                <a16:creationId xmlns="" xmlns:a16="http://schemas.microsoft.com/office/drawing/2014/main" id="{4D1C1F74-4095-6A8F-068E-9DA3AF6900E3}"/>
              </a:ext>
            </a:extLst>
          </p:cNvPr>
          <p:cNvSpPr txBox="1">
            <a:spLocks/>
          </p:cNvSpPr>
          <p:nvPr/>
        </p:nvSpPr>
        <p:spPr>
          <a:xfrm>
            <a:off x="2325949" y="4017804"/>
            <a:ext cx="7538405" cy="101410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200" dirty="0" smtClean="0">
                <a:solidFill>
                  <a:srgbClr val="F4F7FB"/>
                </a:solidFill>
                <a:latin typeface="Segoe UI"/>
                <a:cs typeface="Segoe UI"/>
              </a:rPr>
              <a:t>Leverage the API to get all status information</a:t>
            </a:r>
            <a:br>
              <a:rPr lang="en-US" sz="2200" dirty="0" smtClean="0">
                <a:solidFill>
                  <a:srgbClr val="F4F7FB"/>
                </a:solidFill>
                <a:latin typeface="Segoe UI"/>
                <a:cs typeface="Segoe UI"/>
              </a:rPr>
            </a:br>
            <a:r>
              <a:rPr lang="en-US" sz="2200" dirty="0" smtClean="0">
                <a:solidFill>
                  <a:srgbClr val="F4F7FB"/>
                </a:solidFill>
                <a:latin typeface="Segoe UI"/>
                <a:cs typeface="Segoe UI"/>
              </a:rPr>
              <a:t>over your crappy mobile hotspot (aka, text)</a:t>
            </a:r>
            <a:endParaRPr lang="en-US" dirty="0">
              <a:latin typeface="Segoe UI"/>
              <a:cs typeface="Segoe UI"/>
            </a:endParaRPr>
          </a:p>
        </p:txBody>
      </p:sp>
      <p:sp>
        <p:nvSpPr>
          <p:cNvPr id="3" name="TextBox 2">
            <a:extLst>
              <a:ext uri="{FF2B5EF4-FFF2-40B4-BE49-F238E27FC236}">
                <a16:creationId xmlns="" xmlns:a16="http://schemas.microsoft.com/office/drawing/2014/main" id="{5704DB79-596E-6770-2E51-CF0F437D068F}"/>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16528896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2449"/>
        </a:solidFill>
        <a:effectLst/>
      </p:bgPr>
    </p:bg>
    <p:spTree>
      <p:nvGrpSpPr>
        <p:cNvPr id="1" name="">
          <a:extLst>
            <a:ext uri="{FF2B5EF4-FFF2-40B4-BE49-F238E27FC236}">
              <a16:creationId xmlns="" xmlns:a16="http://schemas.microsoft.com/office/drawing/2014/main" id="{331BD050-4B77-956E-0C1A-B8F279D94A3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A42A6DB5-D055-C32A-E73A-93C92FEDEA96}"/>
              </a:ext>
            </a:extLst>
          </p:cNvPr>
          <p:cNvSpPr>
            <a:spLocks noGrp="1"/>
          </p:cNvSpPr>
          <p:nvPr>
            <p:ph type="title"/>
          </p:nvPr>
        </p:nvSpPr>
        <p:spPr/>
        <p:txBody>
          <a:bodyPr/>
          <a:lstStyle/>
          <a:p>
            <a:r>
              <a:rPr lang="en-US" dirty="0" smtClean="0">
                <a:latin typeface="Segoe UI"/>
                <a:cs typeface="Segoe UI"/>
              </a:rPr>
              <a:t>What You’ll Need</a:t>
            </a:r>
            <a:endParaRPr lang="en-US" dirty="0"/>
          </a:p>
        </p:txBody>
      </p:sp>
      <p:sp>
        <p:nvSpPr>
          <p:cNvPr id="3" name="Content Placeholder 2">
            <a:extLst>
              <a:ext uri="{FF2B5EF4-FFF2-40B4-BE49-F238E27FC236}">
                <a16:creationId xmlns="" xmlns:a16="http://schemas.microsoft.com/office/drawing/2014/main" id="{1F4FC8C2-02C4-9E3B-082D-A9A509CF6E87}"/>
              </a:ext>
            </a:extLst>
          </p:cNvPr>
          <p:cNvSpPr>
            <a:spLocks noGrp="1"/>
          </p:cNvSpPr>
          <p:nvPr>
            <p:ph idx="1"/>
          </p:nvPr>
        </p:nvSpPr>
        <p:spPr/>
        <p:txBody>
          <a:bodyPr vert="horz" lIns="91440" tIns="45720" rIns="91440" bIns="45720" rtlCol="0" anchor="t">
            <a:normAutofit/>
          </a:bodyPr>
          <a:lstStyle/>
          <a:p>
            <a:r>
              <a:rPr lang="en-US" dirty="0" smtClean="0">
                <a:solidFill>
                  <a:srgbClr val="F4F7FB"/>
                </a:solidFill>
                <a:latin typeface="Segoe UI"/>
                <a:ea typeface="+mn-lt"/>
                <a:cs typeface="+mn-lt"/>
              </a:rPr>
              <a:t>A Nagios user with at least read access to everything</a:t>
            </a:r>
          </a:p>
          <a:p>
            <a:r>
              <a:rPr lang="en-US" dirty="0" smtClean="0">
                <a:solidFill>
                  <a:srgbClr val="F4F7FB"/>
                </a:solidFill>
                <a:latin typeface="Segoe UI"/>
                <a:ea typeface="+mn-lt"/>
                <a:cs typeface="+mn-lt"/>
              </a:rPr>
              <a:t>API access activated for that user</a:t>
            </a:r>
          </a:p>
          <a:p>
            <a:r>
              <a:rPr lang="en-US" dirty="0" smtClean="0">
                <a:solidFill>
                  <a:srgbClr val="F4F7FB"/>
                </a:solidFill>
                <a:latin typeface="Segoe UI"/>
                <a:ea typeface="+mn-lt"/>
                <a:cs typeface="+mn-lt"/>
              </a:rPr>
              <a:t>That user’s API key</a:t>
            </a:r>
          </a:p>
          <a:p>
            <a:r>
              <a:rPr lang="en-US" dirty="0">
                <a:solidFill>
                  <a:srgbClr val="F4F7FB"/>
                </a:solidFill>
                <a:latin typeface="Segoe UI"/>
                <a:ea typeface="+mn-lt"/>
                <a:cs typeface="+mn-lt"/>
              </a:rPr>
              <a:t>Some services to show up in the output</a:t>
            </a:r>
          </a:p>
          <a:p>
            <a:r>
              <a:rPr lang="en-US" dirty="0" smtClean="0">
                <a:solidFill>
                  <a:srgbClr val="F4F7FB"/>
                </a:solidFill>
                <a:latin typeface="Segoe UI"/>
                <a:ea typeface="+mn-lt"/>
                <a:cs typeface="+mn-lt"/>
              </a:rPr>
              <a:t>Some software installed on your client box (not the XI server):</a:t>
            </a:r>
          </a:p>
          <a:p>
            <a:pPr lvl="1"/>
            <a:r>
              <a:rPr lang="en-US" dirty="0" smtClean="0">
                <a:solidFill>
                  <a:srgbClr val="F4F7FB"/>
                </a:solidFill>
                <a:latin typeface="Segoe UI"/>
                <a:ea typeface="+mn-lt"/>
                <a:cs typeface="+mn-lt"/>
              </a:rPr>
              <a:t>curl</a:t>
            </a:r>
          </a:p>
          <a:p>
            <a:pPr lvl="1"/>
            <a:r>
              <a:rPr lang="en-US" dirty="0" err="1" smtClean="0">
                <a:solidFill>
                  <a:srgbClr val="F4F7FB"/>
                </a:solidFill>
                <a:latin typeface="Segoe UI"/>
                <a:ea typeface="+mn-lt"/>
                <a:cs typeface="+mn-lt"/>
              </a:rPr>
              <a:t>jq</a:t>
            </a:r>
            <a:endParaRPr lang="en-US" dirty="0" smtClean="0">
              <a:solidFill>
                <a:srgbClr val="F4F7FB"/>
              </a:solidFill>
              <a:latin typeface="Segoe UI"/>
              <a:ea typeface="+mn-lt"/>
              <a:cs typeface="+mn-lt"/>
            </a:endParaRPr>
          </a:p>
          <a:p>
            <a:pPr lvl="1"/>
            <a:r>
              <a:rPr lang="en-US" dirty="0" err="1" smtClean="0">
                <a:solidFill>
                  <a:srgbClr val="F4F7FB"/>
                </a:solidFill>
                <a:latin typeface="Segoe UI"/>
                <a:ea typeface="+mn-lt"/>
                <a:cs typeface="+mn-lt"/>
              </a:rPr>
              <a:t>csvtool</a:t>
            </a:r>
            <a:r>
              <a:rPr lang="en-US" dirty="0" smtClean="0">
                <a:solidFill>
                  <a:srgbClr val="F4F7FB"/>
                </a:solidFill>
                <a:latin typeface="Segoe UI"/>
                <a:ea typeface="+mn-lt"/>
                <a:cs typeface="+mn-lt"/>
              </a:rPr>
              <a:t> (optional)</a:t>
            </a:r>
          </a:p>
          <a:p>
            <a:endParaRPr lang="en-US" dirty="0">
              <a:solidFill>
                <a:srgbClr val="F4F7FB"/>
              </a:solidFill>
              <a:latin typeface="Segoe UI"/>
              <a:ea typeface="+mn-lt"/>
              <a:cs typeface="+mn-lt"/>
            </a:endParaRPr>
          </a:p>
        </p:txBody>
      </p:sp>
      <p:sp>
        <p:nvSpPr>
          <p:cNvPr id="5" name="TextBox 4">
            <a:extLst>
              <a:ext uri="{FF2B5EF4-FFF2-40B4-BE49-F238E27FC236}">
                <a16:creationId xmlns="" xmlns:a16="http://schemas.microsoft.com/office/drawing/2014/main" id="{9D3CE844-10EF-7E4C-3E02-D15578DE9162}"/>
              </a:ext>
            </a:extLst>
          </p:cNvPr>
          <p:cNvSpPr txBox="1"/>
          <p:nvPr/>
        </p:nvSpPr>
        <p:spPr>
          <a:xfrm>
            <a:off x="683724" y="5893469"/>
            <a:ext cx="1031141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F4F7FB"/>
                </a:solidFill>
                <a:latin typeface="Segoe UI"/>
                <a:cs typeface="Segoe UI"/>
              </a:rPr>
              <a:t>Nagios World Conference 2025</a:t>
            </a:r>
          </a:p>
        </p:txBody>
      </p:sp>
    </p:spTree>
    <p:extLst>
      <p:ext uri="{BB962C8B-B14F-4D97-AF65-F5344CB8AC3E}">
        <p14:creationId xmlns:p14="http://schemas.microsoft.com/office/powerpoint/2010/main" val="200766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p:cTn id="3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0" dur="500"/>
                                        <p:tgtEl>
                                          <p:spTgt spid="3">
                                            <p:txEl>
                                              <p:pRg st="6" end="6"/>
                                            </p:txEl>
                                          </p:spTgt>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office theme</Template>
  <TotalTime>343</TotalTime>
  <Words>1008</Words>
  <Application>Microsoft Office PowerPoint</Application>
  <PresentationFormat>Custom</PresentationFormat>
  <Paragraphs>148</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Slice</vt:lpstr>
      <vt:lpstr>Eric Loyd</vt:lpstr>
      <vt:lpstr>Introduction – About Eric</vt:lpstr>
      <vt:lpstr>Agenda</vt:lpstr>
      <vt:lpstr>Western Veil Nebula (NGC 6960)</vt:lpstr>
      <vt:lpstr>PowerPoint Presentation</vt:lpstr>
      <vt:lpstr>The Nagios XI API</vt:lpstr>
      <vt:lpstr>North America Nebula (NGC 7000)</vt:lpstr>
      <vt:lpstr>PowerPoint Presentation</vt:lpstr>
      <vt:lpstr>What You’ll Need</vt:lpstr>
      <vt:lpstr>Let’s get a Command Line GUI</vt:lpstr>
      <vt:lpstr>Sample Output</vt:lpstr>
      <vt:lpstr>Whirpool Galaxy (M 51)</vt:lpstr>
      <vt:lpstr>PowerPoint Presentation</vt:lpstr>
      <vt:lpstr>What You’ll Need</vt:lpstr>
      <vt:lpstr>Let’s Automate Some Stuff</vt:lpstr>
      <vt:lpstr>Elephant Trunk Nebula (IC 1396A)</vt:lpstr>
      <vt:lpstr>PowerPoint Presentation</vt:lpstr>
      <vt:lpstr>What You’ll Need</vt:lpstr>
      <vt:lpstr>Let’s Obfuscate Some Stuff</vt:lpstr>
      <vt:lpstr>Let’s Unpack This Amazing check_xi_ncpa command</vt:lpstr>
      <vt:lpstr>Things to Watch Out For</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dc:creator>Eric Loyd</dc:creator>
  <cp:lastModifiedBy>Eric Loyd</cp:lastModifiedBy>
  <cp:revision>41</cp:revision>
  <dcterms:created xsi:type="dcterms:W3CDTF">2025-06-06T15:09:56Z</dcterms:created>
  <dcterms:modified xsi:type="dcterms:W3CDTF">2025-09-25T14:53:09Z</dcterms:modified>
</cp:coreProperties>
</file>